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84" r:id="rId4"/>
    <p:sldId id="286" r:id="rId5"/>
    <p:sldId id="287" r:id="rId6"/>
    <p:sldId id="259" r:id="rId7"/>
    <p:sldId id="260" r:id="rId8"/>
    <p:sldId id="261" r:id="rId9"/>
    <p:sldId id="263" r:id="rId10"/>
    <p:sldId id="264" r:id="rId11"/>
    <p:sldId id="285" r:id="rId12"/>
    <p:sldId id="289" r:id="rId13"/>
    <p:sldId id="290" r:id="rId14"/>
    <p:sldId id="265" r:id="rId15"/>
    <p:sldId id="266" r:id="rId16"/>
    <p:sldId id="268" r:id="rId17"/>
    <p:sldId id="273" r:id="rId18"/>
    <p:sldId id="272" r:id="rId19"/>
    <p:sldId id="276" r:id="rId20"/>
    <p:sldId id="277" r:id="rId21"/>
    <p:sldId id="279" r:id="rId22"/>
    <p:sldId id="280" r:id="rId23"/>
    <p:sldId id="288" r:id="rId24"/>
    <p:sldId id="291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870" autoAdjust="0"/>
    <p:restoredTop sz="86408" autoAdjust="0"/>
  </p:normalViewPr>
  <p:slideViewPr>
    <p:cSldViewPr snapToGrid="0" snapToObjects="1">
      <p:cViewPr varScale="1">
        <p:scale>
          <a:sx n="98" d="100"/>
          <a:sy n="98" d="100"/>
        </p:scale>
        <p:origin x="-1062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17 August, 2017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375" y="1204279"/>
            <a:ext cx="7772400" cy="218710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Recent results from MICE</a:t>
            </a:r>
            <a:br>
              <a:rPr lang="en-US" sz="4000" dirty="0" smtClean="0"/>
            </a:br>
            <a:r>
              <a:rPr lang="en-US" sz="3100" dirty="0" smtClean="0"/>
              <a:t>and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opportunities presented by </a:t>
            </a:r>
            <a:r>
              <a:rPr lang="en-US" sz="4000" dirty="0" err="1" smtClean="0"/>
              <a:t>nuSTORM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Emittance reconstruction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64698"/>
            <a:ext cx="3715336" cy="3540655"/>
          </a:xfrm>
          <a:prstGeom prst="rect">
            <a:avLst/>
          </a:prstGeom>
          <a:solidFill>
            <a:srgbClr val="008000"/>
          </a:solidFill>
          <a:ln w="28575" cmpd="sng">
            <a:solidFill>
              <a:srgbClr val="FF0000"/>
            </a:solidFill>
          </a:ln>
        </p:spPr>
      </p:pic>
      <p:pic>
        <p:nvPicPr>
          <p:cNvPr id="5" name="Picture 4" descr="05-data_emittance_185_to_245_in_8MeV_bi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693" y="664698"/>
            <a:ext cx="5200910" cy="354065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88900" y="4205353"/>
            <a:ext cx="9144000" cy="96354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Reconstruction of emittance “particle-by-particle” in upstream tracker</a:t>
            </a:r>
          </a:p>
          <a:p>
            <a:pPr lvl="1"/>
            <a:r>
              <a:rPr lang="en-US" sz="2400" dirty="0" smtClean="0"/>
              <a:t>200 MeV/c muon beam; 4T in upstream solenoid only, first ~2 hours of data taking</a:t>
            </a:r>
          </a:p>
          <a:p>
            <a:r>
              <a:rPr lang="en-US" sz="2800" dirty="0" smtClean="0"/>
              <a:t>Validates MICE measurement approach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53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Particle “amplitude”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2613" y="563098"/>
            <a:ext cx="6361386" cy="201981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Amplitude:</a:t>
            </a:r>
          </a:p>
          <a:p>
            <a:pPr lvl="1"/>
            <a:r>
              <a:rPr lang="en-US" dirty="0" smtClean="0"/>
              <a:t>Area of ellipse similar to beam ellipse the surface of which passes through phase-space coordinates of test particle</a:t>
            </a:r>
          </a:p>
          <a:p>
            <a:r>
              <a:rPr lang="en-US" dirty="0" smtClean="0"/>
              <a:t>Increase in population at low amplitude would be a signal of ionization cooling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7" y="131740"/>
            <a:ext cx="2659774" cy="239599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9" y="2582917"/>
            <a:ext cx="3712195" cy="251407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710" y="2582916"/>
            <a:ext cx="3523600" cy="25140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0933" y="4366714"/>
            <a:ext cx="1243805" cy="269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140 MeV/c; 3 mm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2897" y="3589441"/>
            <a:ext cx="1243805" cy="269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140 MeV/c; 6 mm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61904" y="3213697"/>
            <a:ext cx="1586377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140 MeV/c; 10 mm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preparation </a:t>
            </a:r>
            <a:r>
              <a:rPr lang="mr-IN" sz="1400" b="1" dirty="0" smtClean="0">
                <a:solidFill>
                  <a:schemeClr val="bg1"/>
                </a:solidFill>
              </a:rPr>
              <a:t>…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mr-IN" sz="1400" b="1" dirty="0" smtClean="0">
                <a:solidFill>
                  <a:schemeClr val="bg1"/>
                </a:solidFill>
              </a:rPr>
              <a:t>…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</a:rPr>
              <a:t>s</a:t>
            </a:r>
            <a:r>
              <a:rPr lang="en-US" sz="1400" b="1" dirty="0" err="1" smtClean="0">
                <a:solidFill>
                  <a:schemeClr val="bg1"/>
                </a:solidFill>
              </a:rPr>
              <a:t>tay</a:t>
            </a:r>
            <a:r>
              <a:rPr lang="en-US" sz="1400" b="1" dirty="0" smtClean="0">
                <a:solidFill>
                  <a:schemeClr val="bg1"/>
                </a:solidFill>
              </a:rPr>
              <a:t> tuned!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with liquid hydrogen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833257" cy="45804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Full pass through </a:t>
            </a:r>
            <a:r>
              <a:rPr lang="en-US" dirty="0" err="1" smtClean="0"/>
              <a:t>LiH</a:t>
            </a:r>
            <a:r>
              <a:rPr lang="en-US" dirty="0" smtClean="0"/>
              <a:t> data taking complete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LH</a:t>
            </a:r>
            <a:r>
              <a:rPr lang="en-US" baseline="-25000" dirty="0" smtClean="0"/>
              <a:t>2</a:t>
            </a:r>
            <a:r>
              <a:rPr lang="en-US" dirty="0" smtClean="0"/>
              <a:t> system installed and commissioned with Ne</a:t>
            </a:r>
          </a:p>
          <a:p>
            <a:pPr lvl="1"/>
            <a:r>
              <a:rPr lang="en-US" dirty="0" smtClean="0"/>
              <a:t>Final safety tour later </a:t>
            </a:r>
            <a:r>
              <a:rPr lang="en-US" i="1" u="sng" dirty="0" smtClean="0"/>
              <a:t>today!</a:t>
            </a:r>
          </a:p>
          <a:p>
            <a:r>
              <a:rPr lang="en-US" dirty="0" smtClean="0"/>
              <a:t>Data taking with LH2 absorber autumn 2017</a:t>
            </a:r>
          </a:p>
          <a:p>
            <a:r>
              <a:rPr lang="en-US" dirty="0" smtClean="0"/>
              <a:t>Exciting publications in preparation and to come!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5" y="704186"/>
            <a:ext cx="4203925" cy="28509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12" y="608784"/>
            <a:ext cx="3321009" cy="44280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269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38" y="2552078"/>
            <a:ext cx="3788227" cy="250784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demonstration of 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130" y="2441234"/>
            <a:ext cx="4393869" cy="270226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 ”prototype” Ionization cooling requires </a:t>
            </a:r>
            <a:r>
              <a:rPr lang="en-US" i="1" dirty="0" smtClean="0"/>
              <a:t>acceleration</a:t>
            </a:r>
            <a:r>
              <a:rPr lang="en-US" dirty="0" smtClean="0"/>
              <a:t> (RF):</a:t>
            </a:r>
          </a:p>
          <a:p>
            <a:pPr lvl="1"/>
            <a:r>
              <a:rPr lang="en-US" dirty="0" smtClean="0"/>
              <a:t>Upgrade to present MICE set-up</a:t>
            </a:r>
          </a:p>
          <a:p>
            <a:pPr lvl="1"/>
            <a:r>
              <a:rPr lang="en-US" dirty="0" smtClean="0"/>
              <a:t>Outside approved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Opportunity to implement MICE “demonstration lattice” at IHEP </a:t>
            </a:r>
            <a:r>
              <a:rPr lang="en-US" dirty="0" err="1" smtClean="0"/>
              <a:t>Protvino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Early stages in discussions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Cooling-demo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2" y="650192"/>
            <a:ext cx="6486616" cy="176729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635" t="11180" r="10839" b="8046"/>
          <a:stretch/>
        </p:blipFill>
        <p:spPr>
          <a:xfrm>
            <a:off x="47503" y="2552078"/>
            <a:ext cx="4608016" cy="250784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109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nu</a:t>
            </a:r>
            <a:r>
              <a:rPr lang="en-US" dirty="0" err="1" smtClean="0"/>
              <a:t>STORM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results from MICE and opportunities presented by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Neutrinos from stored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nuSTORM-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4" y="637001"/>
            <a:ext cx="9013525" cy="210241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475" y="1359957"/>
            <a:ext cx="2084403" cy="88280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739412"/>
            <a:ext cx="5081451" cy="24040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%-level (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i="1" dirty="0" err="1" smtClean="0"/>
              <a:t>N</a:t>
            </a:r>
            <a:r>
              <a:rPr lang="en-US" dirty="0" smtClean="0"/>
              <a:t>)cross sections</a:t>
            </a:r>
          </a:p>
          <a:p>
            <a:pPr lvl="2"/>
            <a:r>
              <a:rPr lang="en-US" dirty="0" smtClean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Sterile neutrino search</a:t>
            </a:r>
          </a:p>
          <a:p>
            <a:pPr lvl="2"/>
            <a:r>
              <a:rPr lang="en-US" dirty="0" smtClean="0"/>
              <a:t>Beyond </a:t>
            </a:r>
            <a:r>
              <a:rPr lang="en-US" dirty="0" err="1" smtClean="0"/>
              <a:t>Fermilab</a:t>
            </a:r>
            <a:r>
              <a:rPr lang="en-US" dirty="0" smtClean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Precise neutrino flux:</a:t>
            </a:r>
          </a:p>
          <a:p>
            <a:pPr lvl="1"/>
            <a:r>
              <a:rPr lang="en-US" dirty="0" err="1" smtClean="0"/>
              <a:t>Normalisation</a:t>
            </a:r>
            <a:r>
              <a:rPr lang="en-US" dirty="0" smtClean="0"/>
              <a:t>: &lt; 1%</a:t>
            </a:r>
          </a:p>
          <a:p>
            <a:pPr lvl="1"/>
            <a:r>
              <a:rPr lang="en-US" dirty="0" smtClean="0"/>
              <a:t>Energy (and </a:t>
            </a:r>
            <a:r>
              <a:rPr lang="en-US" dirty="0" err="1" smtClean="0"/>
              <a:t>flavour</a:t>
            </a:r>
            <a:r>
              <a:rPr lang="en-US" dirty="0" smtClean="0"/>
              <a:t>) precise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π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0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injection pass:</a:t>
            </a:r>
          </a:p>
          <a:p>
            <a:pPr lvl="1"/>
            <a:r>
              <a:rPr lang="en-US" dirty="0" smtClean="0"/>
              <a:t>“Flash” of muon 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756" y="3762102"/>
            <a:ext cx="4495800" cy="1381397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flash: </a:t>
            </a:r>
          </a:p>
          <a:p>
            <a:pPr marL="542925" lvl="1" indent="-271463"/>
            <a:r>
              <a:rPr lang="en-US" dirty="0"/>
              <a:t>Pion: 6.3 × 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542925" lvl="1" indent="-271463"/>
            <a:r>
              <a:rPr lang="en-US" dirty="0"/>
              <a:t>Kaon: 3.8 × 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</a:t>
            </a:r>
            <a:r>
              <a:rPr lang="en-US" dirty="0" smtClean="0"/>
              <a:t>50m</a:t>
            </a:r>
          </a:p>
          <a:p>
            <a:pPr marL="635000" lvl="2" indent="-182563"/>
            <a:r>
              <a:rPr lang="en-US" dirty="0" smtClean="0"/>
              <a:t>Well separated from pion neutrinos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1444" y="3762102"/>
            <a:ext cx="4495800" cy="1381398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from muon decay:</a:t>
            </a:r>
          </a:p>
          <a:p>
            <a:pPr marL="542925" lvl="1" indent="-271463"/>
            <a:r>
              <a:rPr lang="en-US" dirty="0" smtClean="0"/>
              <a:t>~10 </a:t>
            </a:r>
            <a:r>
              <a:rPr lang="en-US" dirty="0"/>
              <a:t>times as many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as, e.g. J-PARC beam</a:t>
            </a:r>
          </a:p>
          <a:p>
            <a:pPr marL="542925" lvl="1" indent="-271463"/>
            <a:r>
              <a:rPr lang="en-US" dirty="0" err="1" smtClean="0"/>
              <a:t>Flavour</a:t>
            </a:r>
            <a:r>
              <a:rPr lang="en-US" dirty="0" smtClean="0"/>
              <a:t> composition, energy </a:t>
            </a:r>
            <a:r>
              <a:rPr lang="en-US" dirty="0"/>
              <a:t>spectrum</a:t>
            </a:r>
          </a:p>
          <a:p>
            <a:pPr marL="673100" lvl="2" indent="-233363"/>
            <a:r>
              <a:rPr lang="en-US" dirty="0" smtClean="0"/>
              <a:t>Use for energy calibration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41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>
                <a:solidFill>
                  <a:schemeClr val="bg1"/>
                </a:solidFill>
              </a:rPr>
              <a:t>10.1146/annurev-nucl-102014-021930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" y="611714"/>
            <a:ext cx="9057280" cy="30542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1911927" y="935204"/>
            <a:ext cx="4624169" cy="86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8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for </a:t>
            </a:r>
            <a:r>
              <a:rPr lang="en-US" dirty="0" err="1" smtClean="0"/>
              <a:t>CPiV</a:t>
            </a:r>
            <a:r>
              <a:rPr lang="en-US" dirty="0" smtClean="0"/>
              <a:t> in </a:t>
            </a:r>
            <a:r>
              <a:rPr lang="en-US" dirty="0" err="1" smtClean="0"/>
              <a:t>lbl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Seek to measure asymmetry:</a:t>
            </a:r>
          </a:p>
          <a:p>
            <a:pPr lvl="1"/>
            <a:r>
              <a:rPr lang="en-US" i="1" dirty="0" smtClean="0"/>
              <a:t>P</a:t>
            </a:r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err="1" smtClean="0"/>
              <a:t>➤</a:t>
            </a:r>
            <a:r>
              <a:rPr lang="en-US" b="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 smtClean="0"/>
              <a:t>e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P</a:t>
            </a:r>
            <a:r>
              <a:rPr lang="en-US" dirty="0" smtClean="0"/>
              <a:t>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err="1"/>
              <a:t>➤</a:t>
            </a:r>
            <a:r>
              <a:rPr lang="en-US" b="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 smtClean="0"/>
              <a:t>e</a:t>
            </a:r>
            <a:r>
              <a:rPr lang="en-US" dirty="0" smtClean="0"/>
              <a:t>)</a:t>
            </a:r>
          </a:p>
          <a:p>
            <a:pPr marL="219075" indent="-233363"/>
            <a:r>
              <a:rPr lang="en-US" dirty="0" smtClean="0"/>
              <a:t>Event rates convolution of:</a:t>
            </a:r>
          </a:p>
          <a:p>
            <a:pPr marL="619125" lvl="1" indent="-233363"/>
            <a:r>
              <a:rPr lang="en-US" dirty="0"/>
              <a:t>F</a:t>
            </a:r>
            <a:r>
              <a:rPr lang="en-US" dirty="0" smtClean="0"/>
              <a:t>lux, cross sections, detector mass, efficiency, </a:t>
            </a:r>
            <a:r>
              <a:rPr lang="en-US" i="1" dirty="0" smtClean="0"/>
              <a:t>E</a:t>
            </a:r>
            <a:r>
              <a:rPr lang="en-US" dirty="0" smtClean="0"/>
              <a:t>-scale</a:t>
            </a:r>
          </a:p>
          <a:p>
            <a:pPr marL="1019175" lvl="2" indent="-233363"/>
            <a:r>
              <a:rPr lang="en-US" dirty="0" smtClean="0"/>
              <a:t>Measurements at %-level required</a:t>
            </a:r>
          </a:p>
          <a:p>
            <a:pPr marL="219075" indent="-233363"/>
            <a:r>
              <a:rPr lang="en-US" dirty="0" smtClean="0"/>
              <a:t>Lack of knowledge of cross-sections leads to:</a:t>
            </a:r>
          </a:p>
          <a:p>
            <a:pPr marL="619125" lvl="1" indent="-233363"/>
            <a:r>
              <a:rPr lang="en-US" dirty="0" smtClean="0"/>
              <a:t>Systematic uncertainties; and </a:t>
            </a:r>
          </a:p>
          <a:p>
            <a:pPr marL="619125" lvl="1" indent="-233363"/>
            <a:r>
              <a:rPr lang="en-US" dirty="0" smtClean="0"/>
              <a:t>Biases; pernicious if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 smtClean="0"/>
              <a:t>and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 smtClean="0"/>
              <a:t>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317413" y="1291071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68138" y="1291938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32960" y="4428608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Systematic uncertainty and/or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03019" y="563098"/>
            <a:ext cx="2581344" cy="3391502"/>
            <a:chOff x="203019" y="563098"/>
            <a:chExt cx="2581344" cy="33915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019" y="563098"/>
              <a:ext cx="2581344" cy="254586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92331" y="3154381"/>
              <a:ext cx="131068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Uncertainty</a:t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(cross section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and ratio)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74319" y="563099"/>
            <a:ext cx="3121519" cy="2939139"/>
            <a:chOff x="2974319" y="563099"/>
            <a:chExt cx="3121519" cy="29391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4319" y="563099"/>
              <a:ext cx="3121519" cy="254586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342463" y="3132906"/>
              <a:ext cx="2398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Event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mis</a:t>
              </a:r>
              <a:r>
                <a:rPr lang="en-US" b="1" dirty="0" smtClean="0">
                  <a:solidFill>
                    <a:schemeClr val="bg1"/>
                  </a:solidFill>
                </a:rPr>
                <a:t>-classification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79670" y="563098"/>
            <a:ext cx="5511464" cy="3492806"/>
            <a:chOff x="3479670" y="563098"/>
            <a:chExt cx="5511464" cy="34928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1920" y="563098"/>
              <a:ext cx="2679214" cy="2550759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479670" y="3686572"/>
              <a:ext cx="2832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Energy scale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mis</a:t>
              </a:r>
              <a:r>
                <a:rPr lang="en-US" b="1" dirty="0" smtClean="0">
                  <a:solidFill>
                    <a:schemeClr val="bg1"/>
                  </a:solidFill>
                </a:rPr>
                <a:t>-calibration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209498" y="3148149"/>
              <a:ext cx="329742" cy="5776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558184" y="3153656"/>
            <a:ext cx="5432950" cy="1954746"/>
            <a:chOff x="3558184" y="3153656"/>
            <a:chExt cx="5432950" cy="19547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6560" y="3153656"/>
              <a:ext cx="2224574" cy="195474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558184" y="4560760"/>
              <a:ext cx="2675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Missing energy </a:t>
              </a:r>
              <a:r>
                <a:rPr lang="en-US" b="1" smtClean="0">
                  <a:solidFill>
                    <a:schemeClr val="bg1"/>
                  </a:solidFill>
                </a:rPr>
                <a:t>(neutrons)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148090" y="4745426"/>
              <a:ext cx="54009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6773638" y="2561929"/>
            <a:ext cx="174438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b="1" dirty="0" err="1"/>
              <a:t>Phys.Rev</a:t>
            </a:r>
            <a:r>
              <a:rPr lang="en-US" sz="600" b="1" dirty="0"/>
              <a:t>. D89 (2014) no.7, </a:t>
            </a:r>
            <a:r>
              <a:rPr lang="en-US" sz="600" b="1" dirty="0" smtClean="0"/>
              <a:t>073015; Coloma et al </a:t>
            </a:r>
            <a:endParaRPr lang="en-US" sz="600" b="1" dirty="0"/>
          </a:p>
        </p:txBody>
      </p:sp>
      <p:sp>
        <p:nvSpPr>
          <p:cNvPr id="5" name="Rectangle 4"/>
          <p:cNvSpPr/>
          <p:nvPr/>
        </p:nvSpPr>
        <p:spPr>
          <a:xfrm>
            <a:off x="6992216" y="3201642"/>
            <a:ext cx="207781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b="1" dirty="0" err="1"/>
              <a:t>Phys.Rev</a:t>
            </a:r>
            <a:r>
              <a:rPr lang="en-US" sz="700" b="1" dirty="0"/>
              <a:t>. D92 (2015) no.9, </a:t>
            </a:r>
            <a:r>
              <a:rPr lang="en-US" sz="700" b="1" dirty="0" smtClean="0"/>
              <a:t>091301; </a:t>
            </a:r>
            <a:r>
              <a:rPr lang="en-US" sz="700" b="1" dirty="0" err="1" smtClean="0"/>
              <a:t>Ankowski</a:t>
            </a:r>
            <a:r>
              <a:rPr lang="en-US" sz="700" b="1" dirty="0" smtClean="0"/>
              <a:t> et al 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4001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Systematic uncertainties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90" y="589097"/>
            <a:ext cx="7101598" cy="45152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55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Morfin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potential of muon beams, pros and cons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54" y="654268"/>
            <a:ext cx="8063345" cy="44892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Muon beams have the potential to:</a:t>
            </a:r>
          </a:p>
          <a:p>
            <a:pPr lvl="1"/>
            <a:r>
              <a:rPr lang="en-US" dirty="0" err="1" smtClean="0"/>
              <a:t>Revolutionise</a:t>
            </a:r>
            <a:r>
              <a:rPr lang="en-US" dirty="0" smtClean="0"/>
              <a:t> the study of the neutrino</a:t>
            </a:r>
          </a:p>
          <a:p>
            <a:pPr lvl="1"/>
            <a:r>
              <a:rPr lang="en-US" dirty="0" smtClean="0"/>
              <a:t>Provide a route to multi-</a:t>
            </a:r>
            <a:r>
              <a:rPr lang="en-US" dirty="0" err="1" smtClean="0"/>
              <a:t>TeV</a:t>
            </a:r>
            <a:r>
              <a:rPr lang="en-US" dirty="0" smtClean="0"/>
              <a:t> lepton-antilepton annihilation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Unique potential arises because:</a:t>
            </a:r>
          </a:p>
          <a:p>
            <a:pPr lvl="1"/>
            <a:r>
              <a:rPr lang="en-US" dirty="0" smtClean="0"/>
              <a:t>Heavy: </a:t>
            </a:r>
            <a:r>
              <a:rPr lang="en-US" dirty="0"/>
              <a:t>200</a:t>
            </a:r>
            <a:r>
              <a:rPr lang="en-US" sz="1800" dirty="0"/>
              <a:t> </a:t>
            </a:r>
            <a:r>
              <a:rPr lang="en-US" i="1" dirty="0"/>
              <a:t>m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 smtClean="0"/>
              <a:t>&lt; </a:t>
            </a:r>
            <a:r>
              <a:rPr lang="en-US" i="1" dirty="0"/>
              <a:t>m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 smtClean="0"/>
              <a:t>&lt; </a:t>
            </a:r>
            <a:r>
              <a:rPr lang="en-US" dirty="0"/>
              <a:t>0.1</a:t>
            </a:r>
            <a:r>
              <a:rPr lang="en-US" sz="1400" dirty="0"/>
              <a:t> 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p</a:t>
            </a:r>
            <a:endParaRPr lang="en-US" dirty="0" smtClean="0"/>
          </a:p>
          <a:p>
            <a:pPr lvl="2"/>
            <a:r>
              <a:rPr lang="en-US" dirty="0" smtClean="0"/>
              <a:t>Enormous (</a:t>
            </a:r>
            <a:r>
              <a:rPr lang="en-GB" dirty="0"/>
              <a:t>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-10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>
                <a:sym typeface="Symbol"/>
              </a:rPr>
              <a:t>e</a:t>
            </a:r>
            <a:r>
              <a:rPr lang="en-US" dirty="0" smtClean="0"/>
              <a:t>) reduction in beam-/bremsstrahlung</a:t>
            </a:r>
          </a:p>
          <a:p>
            <a:pPr lvl="2"/>
            <a:r>
              <a:rPr lang="en-US" dirty="0" smtClean="0"/>
              <a:t>Enhanced (</a:t>
            </a:r>
            <a:r>
              <a:rPr lang="en-GB" dirty="0"/>
              <a:t>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4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 err="1">
                <a:sym typeface="Symbol"/>
              </a:rPr>
              <a:t>+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>
                <a:sym typeface="Symbol"/>
              </a:rPr>
              <a:t>-</a:t>
            </a:r>
            <a:r>
              <a:rPr lang="en-US" dirty="0" smtClean="0"/>
              <a:t>) </a:t>
            </a:r>
            <a:r>
              <a:rPr lang="en-US" i="1" dirty="0" smtClean="0"/>
              <a:t>s</a:t>
            </a:r>
            <a:r>
              <a:rPr lang="en-US" dirty="0" smtClean="0"/>
              <a:t>-channel coupling to Higgs</a:t>
            </a:r>
          </a:p>
          <a:p>
            <a:pPr lvl="1"/>
            <a:r>
              <a:rPr lang="en-US" dirty="0" smtClean="0"/>
              <a:t>Decay: lifetime at rest 2.2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pPr lvl="2"/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50/50</a:t>
            </a:r>
            <a:endParaRPr lang="en-US" baseline="-25000" dirty="0">
              <a:latin typeface="Symbol" charset="2"/>
              <a:cs typeface="Symbol" charset="2"/>
            </a:endParaRPr>
          </a:p>
          <a:p>
            <a:pPr lvl="2"/>
            <a:r>
              <a:rPr lang="en-US" dirty="0"/>
              <a:t>Precisely known energy </a:t>
            </a:r>
            <a:r>
              <a:rPr lang="en-US" dirty="0" smtClean="0"/>
              <a:t>spectrum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Tertiary beam</a:t>
            </a:r>
          </a:p>
          <a:p>
            <a:pPr lvl="1"/>
            <a:r>
              <a:rPr lang="en-US" dirty="0"/>
              <a:t>Decay: lifetime at rest 2.2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/>
              <a:t>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CCQE measurement at </a:t>
            </a:r>
            <a:r>
              <a:rPr lang="en-US" dirty="0" err="1" smtClean="0"/>
              <a:t>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4539"/>
            <a:ext cx="4206240" cy="41003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CCQE at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Six-fold improvement in systematic uncertainty compared with “state of the art”</a:t>
            </a:r>
          </a:p>
          <a:p>
            <a:pPr lvl="1"/>
            <a:r>
              <a:rPr lang="en-US" dirty="0"/>
              <a:t>Electron-neutrino cross section measurement unique</a:t>
            </a:r>
          </a:p>
          <a:p>
            <a:endParaRPr lang="en-US" dirty="0" smtClean="0"/>
          </a:p>
          <a:p>
            <a:r>
              <a:rPr lang="en-US" dirty="0" smtClean="0"/>
              <a:t>Require to demonstrate:</a:t>
            </a:r>
          </a:p>
          <a:p>
            <a:pPr lvl="1"/>
            <a:r>
              <a:rPr lang="en-US" dirty="0" smtClean="0"/>
              <a:t>~&lt;1% precision on flux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4872748"/>
            <a:ext cx="2973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</a:rPr>
              <a:t>10.1103/PhysRevD.</a:t>
            </a:r>
            <a:r>
              <a:rPr lang="en-US" sz="1100" b="1" dirty="0" smtClean="0">
                <a:solidFill>
                  <a:srgbClr val="FFFFFF"/>
                </a:solidFill>
              </a:rPr>
              <a:t>89.071301; arXiv:1305.1419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7451" y="4738425"/>
            <a:ext cx="39533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Individual </a:t>
            </a:r>
            <a:r>
              <a:rPr lang="en-US" sz="1100" b="1" dirty="0" err="1" smtClean="0">
                <a:solidFill>
                  <a:schemeClr val="bg1"/>
                </a:solidFill>
              </a:rPr>
              <a:t>ν</a:t>
            </a:r>
            <a:r>
              <a:rPr lang="en-US" sz="11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sz="1100" b="1" dirty="0" smtClean="0">
                <a:solidFill>
                  <a:schemeClr val="bg1"/>
                </a:solidFill>
              </a:rPr>
              <a:t> measurements from T2K and </a:t>
            </a:r>
            <a:r>
              <a:rPr lang="en-US" sz="1100" b="1" dirty="0" err="1" smtClean="0">
                <a:solidFill>
                  <a:schemeClr val="bg1"/>
                </a:solidFill>
              </a:rPr>
              <a:t>MINERvA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[</a:t>
            </a:r>
            <a:r>
              <a:rPr lang="sk-SK" sz="1000" b="1" dirty="0">
                <a:solidFill>
                  <a:schemeClr val="bg1"/>
                </a:solidFill>
              </a:rPr>
              <a:t>10.1103/PhysRevLett.113.241803, 10.1103/PhysRevLett.116.081802 </a:t>
            </a:r>
            <a:r>
              <a:rPr lang="sk-SK" sz="1000" b="1" dirty="0" smtClean="0">
                <a:solidFill>
                  <a:schemeClr val="bg1"/>
                </a:solidFill>
              </a:rPr>
              <a:t>]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623" y="588611"/>
            <a:ext cx="3457553" cy="41662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7010401" y="599118"/>
            <a:ext cx="1697274" cy="4123861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Physics Beyond Colliders study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349" y="720232"/>
            <a:ext cx="6241301" cy="4316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27496" y="693601"/>
            <a:ext cx="1430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pbc.web.cern.ch</a:t>
            </a:r>
            <a:endParaRPr lang="en-US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6289482" y="2735249"/>
            <a:ext cx="1240403" cy="6122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Elements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40" y="737667"/>
            <a:ext cx="4418960" cy="4192426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Physics case:</a:t>
            </a:r>
          </a:p>
          <a:p>
            <a:pPr lvl="1"/>
            <a:r>
              <a:rPr lang="en-US" dirty="0" smtClean="0"/>
              <a:t>Neutrino-scattering for:</a:t>
            </a:r>
          </a:p>
          <a:p>
            <a:pPr lvl="2"/>
            <a:r>
              <a:rPr lang="en-US" dirty="0" smtClean="0"/>
              <a:t>Oscillation</a:t>
            </a:r>
          </a:p>
          <a:p>
            <a:pPr lvl="2"/>
            <a:r>
              <a:rPr lang="en-US" dirty="0" smtClean="0"/>
              <a:t>Nuclear</a:t>
            </a:r>
          </a:p>
          <a:p>
            <a:pPr lvl="2"/>
            <a:r>
              <a:rPr lang="en-US" dirty="0" smtClean="0"/>
              <a:t>“BSM”</a:t>
            </a:r>
          </a:p>
          <a:p>
            <a:r>
              <a:rPr lang="en-US" dirty="0" smtClean="0"/>
              <a:t>Specification:</a:t>
            </a:r>
          </a:p>
          <a:p>
            <a:pPr lvl="1"/>
            <a:r>
              <a:rPr lang="en-US" dirty="0"/>
              <a:t>Energy range:</a:t>
            </a:r>
          </a:p>
          <a:p>
            <a:pPr lvl="2"/>
            <a:r>
              <a:rPr lang="en-US" dirty="0"/>
              <a:t>Long- and short-baseline neutrino</a:t>
            </a:r>
          </a:p>
          <a:p>
            <a:pPr lvl="2"/>
            <a:r>
              <a:rPr lang="en-US" dirty="0"/>
              <a:t>Nuclear and particle physics</a:t>
            </a:r>
          </a:p>
          <a:p>
            <a:pPr lvl="1"/>
            <a:r>
              <a:rPr lang="en-US" dirty="0"/>
              <a:t>Acceptance:</a:t>
            </a:r>
          </a:p>
          <a:p>
            <a:pPr lvl="2"/>
            <a:r>
              <a:rPr lang="en-US" dirty="0"/>
              <a:t>Rate</a:t>
            </a:r>
          </a:p>
          <a:p>
            <a:pPr lvl="2"/>
            <a:r>
              <a:rPr lang="en-US" dirty="0"/>
              <a:t>Neutrino-energy </a:t>
            </a:r>
            <a:r>
              <a:rPr lang="en-US" dirty="0" smtClean="0"/>
              <a:t>calibration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0516" y="737667"/>
            <a:ext cx="4418960" cy="4192426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Accelerator:</a:t>
            </a:r>
          </a:p>
          <a:p>
            <a:pPr lvl="1"/>
            <a:r>
              <a:rPr lang="en-US" dirty="0"/>
              <a:t>Full simulation that demonstrates &lt;~1% flux precision</a:t>
            </a:r>
          </a:p>
          <a:p>
            <a:pPr lvl="1"/>
            <a:r>
              <a:rPr lang="en-US" dirty="0"/>
              <a:t>Energy range (i.e. sweep down from max)</a:t>
            </a:r>
          </a:p>
          <a:p>
            <a:r>
              <a:rPr lang="en-US" dirty="0"/>
              <a:t>Implementation:</a:t>
            </a:r>
          </a:p>
          <a:p>
            <a:pPr lvl="1"/>
            <a:r>
              <a:rPr lang="en-US" dirty="0"/>
              <a:t>Feasibility </a:t>
            </a:r>
            <a:r>
              <a:rPr lang="en-US" dirty="0" smtClean="0"/>
              <a:t>study for implementation at CERN</a:t>
            </a:r>
            <a:endParaRPr lang="en-US" dirty="0"/>
          </a:p>
          <a:p>
            <a:r>
              <a:rPr lang="en-US" dirty="0"/>
              <a:t>Detector:</a:t>
            </a:r>
          </a:p>
          <a:p>
            <a:pPr lvl="1"/>
            <a:r>
              <a:rPr lang="en-US" dirty="0"/>
              <a:t>Others are “on this”, so:</a:t>
            </a:r>
          </a:p>
          <a:p>
            <a:pPr lvl="2"/>
            <a:r>
              <a:rPr lang="en-US" dirty="0"/>
              <a:t>Adopt performance of typical, or assumed,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results from MICE and opportunities presented by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76" y="1347950"/>
            <a:ext cx="4393324" cy="3736429"/>
          </a:xfrm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MICE:</a:t>
            </a:r>
          </a:p>
          <a:p>
            <a:pPr marL="539750" lvl="1" indent="-195263"/>
            <a:r>
              <a:rPr lang="en-US" dirty="0" err="1" smtClean="0"/>
              <a:t>LiH</a:t>
            </a:r>
            <a:r>
              <a:rPr lang="en-US" dirty="0"/>
              <a:t>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-scattering </a:t>
            </a:r>
            <a:r>
              <a:rPr lang="en-US" dirty="0" err="1" smtClean="0"/>
              <a:t>progrm</a:t>
            </a:r>
            <a:r>
              <a:rPr lang="en-US" dirty="0" smtClean="0"/>
              <a:t> underway</a:t>
            </a:r>
          </a:p>
          <a:p>
            <a:pPr marL="539750" lvl="1" indent="-195263"/>
            <a:r>
              <a:rPr lang="en-US" dirty="0" smtClean="0">
                <a:solidFill>
                  <a:srgbClr val="FFFF00"/>
                </a:solidFill>
              </a:rPr>
              <a:t>First study of phase-space density evolution using a </a:t>
            </a:r>
            <a:r>
              <a:rPr lang="en-US" dirty="0" err="1" smtClean="0">
                <a:solidFill>
                  <a:srgbClr val="FFFF00"/>
                </a:solidFill>
              </a:rPr>
              <a:t>LiH</a:t>
            </a:r>
            <a:r>
              <a:rPr lang="en-US" dirty="0" smtClean="0">
                <a:solidFill>
                  <a:srgbClr val="FFFF00"/>
                </a:solidFill>
              </a:rPr>
              <a:t> absorber in line with expectations:</a:t>
            </a:r>
          </a:p>
          <a:p>
            <a:pPr marL="673100" lvl="2" indent="-195263"/>
            <a:r>
              <a:rPr lang="en-US" dirty="0" smtClean="0">
                <a:solidFill>
                  <a:srgbClr val="FF0000"/>
                </a:solidFill>
              </a:rPr>
              <a:t>Results for beams where a cooling signal is expected are in preparation</a:t>
            </a:r>
          </a:p>
          <a:p>
            <a:pPr marL="539750" lvl="1" indent="-195263"/>
            <a:r>
              <a:rPr lang="en-US" dirty="0" smtClean="0"/>
              <a:t>LH</a:t>
            </a:r>
            <a:r>
              <a:rPr lang="en-US" baseline="-25000" dirty="0" smtClean="0"/>
              <a:t>2</a:t>
            </a:r>
            <a:r>
              <a:rPr lang="en-US" dirty="0" smtClean="0"/>
              <a:t> absorber commissioned w\ Ne</a:t>
            </a:r>
          </a:p>
          <a:p>
            <a:pPr marL="539750" lvl="1" indent="-195263"/>
            <a:r>
              <a:rPr lang="en-US" dirty="0" smtClean="0"/>
              <a:t>Data taking with LH</a:t>
            </a:r>
            <a:r>
              <a:rPr lang="en-US" baseline="-25000" dirty="0" smtClean="0"/>
              <a:t>2</a:t>
            </a:r>
            <a:r>
              <a:rPr lang="en-US" dirty="0" smtClean="0"/>
              <a:t> to start Sep17</a:t>
            </a:r>
          </a:p>
          <a:p>
            <a:pPr marL="539750" lvl="1" indent="-195263"/>
            <a:r>
              <a:rPr lang="en-US" dirty="0" smtClean="0"/>
              <a:t>More exciting results on the way!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03530" y="1347950"/>
            <a:ext cx="4453759" cy="3736430"/>
          </a:xfrm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nuSTORM</a:t>
            </a:r>
            <a:r>
              <a:rPr lang="en-US" dirty="0"/>
              <a:t> can deliver:</a:t>
            </a:r>
          </a:p>
          <a:p>
            <a:pPr lvl="1"/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dirty="0" err="1"/>
              <a:t>N</a:t>
            </a:r>
            <a:r>
              <a:rPr lang="en-US" dirty="0"/>
              <a:t> scattering measurements </a:t>
            </a:r>
            <a:r>
              <a:rPr lang="en-US" dirty="0" smtClean="0"/>
              <a:t>to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Serve the long- and short-baseline neutrino </a:t>
            </a:r>
            <a:r>
              <a:rPr lang="en-US" dirty="0" err="1"/>
              <a:t>programmes</a:t>
            </a:r>
            <a:endParaRPr lang="en-US" dirty="0"/>
          </a:p>
          <a:p>
            <a:pPr lvl="2"/>
            <a:r>
              <a:rPr lang="en-US" dirty="0"/>
              <a:t>Provide a valuable probe for nuclear physics</a:t>
            </a:r>
          </a:p>
          <a:p>
            <a:endParaRPr lang="en-US" dirty="0" smtClean="0"/>
          </a:p>
          <a:p>
            <a:r>
              <a:rPr lang="en-US" dirty="0" smtClean="0"/>
              <a:t>CERN </a:t>
            </a:r>
            <a:r>
              <a:rPr lang="en-US" dirty="0"/>
              <a:t>PBC </a:t>
            </a:r>
            <a:r>
              <a:rPr lang="en-US" dirty="0" smtClean="0"/>
              <a:t>study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Opportunity to:</a:t>
            </a:r>
            <a:endParaRPr lang="en-US" dirty="0"/>
          </a:p>
          <a:p>
            <a:pPr lvl="2"/>
            <a:r>
              <a:rPr lang="en-US" dirty="0" smtClean="0"/>
              <a:t>Demonstrate “physics need”;</a:t>
            </a:r>
            <a:endParaRPr lang="en-US" dirty="0"/>
          </a:p>
          <a:p>
            <a:pPr lvl="2"/>
            <a:r>
              <a:rPr lang="en-US" dirty="0" smtClean="0"/>
              <a:t>Establish feasibility at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2476" y="626162"/>
            <a:ext cx="8954813" cy="6626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" dirty="0" smtClean="0"/>
          </a:p>
          <a:p>
            <a:r>
              <a:rPr lang="en-US" dirty="0" smtClean="0"/>
              <a:t>Muon accelerators could: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revolutionise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neutrino physics &amp; provide multi-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TeV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lepton-anti-lepton collisions</a:t>
            </a:r>
          </a:p>
        </p:txBody>
      </p:sp>
    </p:spTree>
    <p:extLst>
      <p:ext uri="{BB962C8B-B14F-4D97-AF65-F5344CB8AC3E}">
        <p14:creationId xmlns:p14="http://schemas.microsoft.com/office/powerpoint/2010/main" val="9160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uiExpand="1" build="p" animBg="1"/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</a:t>
            </a:r>
            <a:r>
              <a:rPr lang="en-US" dirty="0" smtClean="0"/>
              <a:t>Factory: sensitivity &amp;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80778"/>
            <a:ext cx="3954483" cy="23627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Unique:</a:t>
            </a:r>
          </a:p>
          <a:p>
            <a:pPr lvl="1"/>
            <a:r>
              <a:rPr lang="en-US" dirty="0"/>
              <a:t>Large, high-energy </a:t>
            </a:r>
            <a:br>
              <a:rPr lang="en-US" dirty="0"/>
            </a:br>
            <a:r>
              <a:rPr lang="en-US" dirty="0" err="1"/>
              <a:t>ν</a:t>
            </a:r>
            <a:r>
              <a:rPr lang="en-US" i="1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i="1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i="1" u="sng" dirty="0"/>
              <a:t>Muon-beam cooling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Favourable</a:t>
            </a:r>
            <a:r>
              <a:rPr lang="en-US" dirty="0"/>
              <a:t> rigidity: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</a:t>
            </a:r>
            <a:r>
              <a:rPr lang="en-US" i="1" dirty="0"/>
              <a:t>E</a:t>
            </a:r>
            <a:r>
              <a:rPr lang="en-US" dirty="0"/>
              <a:t> for given </a:t>
            </a:r>
            <a:r>
              <a:rPr lang="en-US" i="1" dirty="0" smtClean="0"/>
              <a:t>L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0" y="605138"/>
            <a:ext cx="6972300" cy="21336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579" y="1011926"/>
            <a:ext cx="2169072" cy="91866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1292538" y="3629763"/>
            <a:ext cx="114300" cy="0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51" y="2227733"/>
            <a:ext cx="3758333" cy="2809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16" y="2908026"/>
            <a:ext cx="3008010" cy="1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Motivation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Recent results from MICE</a:t>
            </a:r>
          </a:p>
          <a:p>
            <a:pPr>
              <a:lnSpc>
                <a:spcPct val="200000"/>
              </a:lnSpc>
            </a:pPr>
            <a:r>
              <a:rPr lang="en-US" dirty="0" err="1" smtClean="0"/>
              <a:t>nuSTORM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results from MICE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results from MICE and opportunities presented by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principle of ionization cooling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3061152"/>
            <a:ext cx="4495800" cy="20823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Competition between: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[cooling] </a:t>
            </a:r>
            <a:endParaRPr lang="en-US" dirty="0" smtClean="0"/>
          </a:p>
          <a:p>
            <a:pPr lvl="1"/>
            <a:r>
              <a:rPr lang="en-US" dirty="0" smtClean="0"/>
              <a:t>MCS </a:t>
            </a:r>
            <a:r>
              <a:rPr lang="en-US" dirty="0"/>
              <a:t>[heating]</a:t>
            </a:r>
          </a:p>
          <a:p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13300" y="3061152"/>
            <a:ext cx="4330700" cy="208234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Optimum:</a:t>
            </a:r>
          </a:p>
          <a:p>
            <a:pPr lvl="1"/>
            <a:r>
              <a:rPr lang="en-GB" dirty="0"/>
              <a:t>Low </a:t>
            </a:r>
            <a:r>
              <a:rPr lang="en-GB" i="1" dirty="0"/>
              <a:t>Z, </a:t>
            </a:r>
            <a:r>
              <a:rPr lang="en-GB" dirty="0"/>
              <a:t>large</a:t>
            </a:r>
            <a:r>
              <a:rPr lang="en-GB" i="1" dirty="0"/>
              <a:t> X</a:t>
            </a:r>
            <a:r>
              <a:rPr lang="en-GB" baseline="-25000" dirty="0"/>
              <a:t>0</a:t>
            </a:r>
          </a:p>
          <a:p>
            <a:pPr lvl="1"/>
            <a:r>
              <a:rPr lang="en-GB" dirty="0"/>
              <a:t>Tight focus</a:t>
            </a:r>
          </a:p>
          <a:p>
            <a:pPr lvl="1"/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gives best </a:t>
            </a:r>
            <a:r>
              <a:rPr lang="en-GB" dirty="0" smtClean="0"/>
              <a:t>performance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lithium hydride good too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micearoundther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57"/>
            <a:ext cx="626501" cy="6265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67914" y="664579"/>
            <a:ext cx="5808171" cy="235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46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the cooling equation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500" y="563098"/>
            <a:ext cx="8826500" cy="45804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Acceleration not required (Step IV):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pPr lvl="4"/>
            <a:endParaRPr lang="en-US" dirty="0" smtClean="0"/>
          </a:p>
          <a:p>
            <a:r>
              <a:rPr lang="en-US" dirty="0" smtClean="0"/>
              <a:t>Emittance:</a:t>
            </a:r>
          </a:p>
          <a:p>
            <a:pPr lvl="1"/>
            <a:r>
              <a:rPr lang="en-US" sz="2400" dirty="0" smtClean="0"/>
              <a:t>Vary beam optics/diffuser;</a:t>
            </a:r>
          </a:p>
          <a:p>
            <a:r>
              <a:rPr lang="en-US" dirty="0" smtClean="0"/>
              <a:t>Material:</a:t>
            </a:r>
          </a:p>
          <a:p>
            <a:pPr lvl="1"/>
            <a:r>
              <a:rPr lang="en-US" sz="2400" dirty="0" smtClean="0"/>
              <a:t>Absorber change (LH2; </a:t>
            </a:r>
            <a:r>
              <a:rPr lang="en-US" sz="2400" dirty="0" err="1" smtClean="0"/>
              <a:t>LiH</a:t>
            </a:r>
            <a:r>
              <a:rPr lang="en-US" sz="2400" dirty="0" smtClean="0"/>
              <a:t>);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,</a:t>
            </a:r>
            <a:r>
              <a:rPr lang="en-US" i="1" dirty="0" smtClean="0"/>
              <a:t> E </a:t>
            </a:r>
            <a:r>
              <a:rPr lang="en-US" dirty="0" smtClean="0"/>
              <a:t> and β:</a:t>
            </a:r>
            <a:endParaRPr lang="en-US" sz="2800" dirty="0" smtClean="0"/>
          </a:p>
          <a:p>
            <a:pPr lvl="1"/>
            <a:r>
              <a:rPr lang="en-US" sz="2400" dirty="0" smtClean="0"/>
              <a:t>Vary beam momentum, optics</a:t>
            </a:r>
            <a:endParaRPr lang="en-US" sz="2400" dirty="0"/>
          </a:p>
        </p:txBody>
      </p:sp>
      <p:pic>
        <p:nvPicPr>
          <p:cNvPr id="6" name="Picture 5" descr="Step-4-lab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947" y="921350"/>
            <a:ext cx="6946153" cy="206253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161" y="3098801"/>
            <a:ext cx="4018939" cy="197609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752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507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50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Measurement of muon-</a:t>
            </a:r>
            <a:r>
              <a:rPr lang="en-US" dirty="0" err="1" smtClean="0"/>
              <a:t>LiH</a:t>
            </a:r>
            <a:r>
              <a:rPr lang="en-US" dirty="0" smtClean="0"/>
              <a:t> scattering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7" y="787806"/>
            <a:ext cx="3062365" cy="4166176"/>
          </a:xfrm>
          <a:prstGeom prst="rect">
            <a:avLst/>
          </a:prstGeom>
          <a:solidFill>
            <a:srgbClr val="008000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 descr="07-LiH_03200_p2ns_thetaScatt_sy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83"/>
          <a:stretch/>
        </p:blipFill>
        <p:spPr>
          <a:xfrm>
            <a:off x="3249038" y="787806"/>
            <a:ext cx="5778230" cy="41733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120" y="2570797"/>
            <a:ext cx="2111046" cy="1609526"/>
          </a:xfrm>
          <a:prstGeom prst="rect">
            <a:avLst/>
          </a:prstGeom>
          <a:ln w="19050"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2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Emittance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36" y="2846741"/>
            <a:ext cx="7579074" cy="219515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658492"/>
            <a:ext cx="5715000" cy="2251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Construct phase-space covariance matrix:</a:t>
            </a:r>
          </a:p>
          <a:p>
            <a:pPr lvl="1"/>
            <a:r>
              <a:rPr lang="en-US" dirty="0" smtClean="0"/>
              <a:t>One track at a time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Compute </a:t>
            </a:r>
            <a:r>
              <a:rPr lang="en-US" dirty="0" err="1" smtClean="0"/>
              <a:t>normalised</a:t>
            </a:r>
            <a:r>
              <a:rPr lang="en-US" dirty="0" smtClean="0"/>
              <a:t> transverse emittance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986" y="594992"/>
            <a:ext cx="3465993" cy="13993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499" y="2045862"/>
            <a:ext cx="2223480" cy="72392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37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KL-standard-black-16by9</Template>
  <TotalTime>1113</TotalTime>
  <Words>878</Words>
  <Application>Microsoft Office PowerPoint</Application>
  <PresentationFormat>On-screen Show (16:9)</PresentationFormat>
  <Paragraphs>207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KL-standard-black</vt:lpstr>
      <vt:lpstr>Recent results from MICE and opportunities presented by nuSTORM</vt:lpstr>
      <vt:lpstr>The potential of muon beams, pros and cons</vt:lpstr>
      <vt:lpstr>Neutrino Factory: sensitivity &amp; precision</vt:lpstr>
      <vt:lpstr>Contents</vt:lpstr>
      <vt:lpstr>Recent results from MICE</vt:lpstr>
      <vt:lpstr>The principle of ionization cooling</vt:lpstr>
      <vt:lpstr>Characterisation of the cooling equation</vt:lpstr>
      <vt:lpstr>PowerPoint Presentation</vt:lpstr>
      <vt:lpstr>Emittance reconstruction</vt:lpstr>
      <vt:lpstr>Emittance reconstruction</vt:lpstr>
      <vt:lpstr>Particle “amplitude”</vt:lpstr>
      <vt:lpstr>Cooling with liquid hydrogen</vt:lpstr>
      <vt:lpstr>Full demonstration of ionization cooling</vt:lpstr>
      <vt:lpstr>nuSTORM</vt:lpstr>
      <vt:lpstr>Neutrinos from stored muons</vt:lpstr>
      <vt:lpstr>Neutrino flux</vt:lpstr>
      <vt:lpstr>Search for CPiV in lbl oscillations</vt:lpstr>
      <vt:lpstr>Systematic uncertainty and/or bias</vt:lpstr>
      <vt:lpstr>Systematic uncertainties</vt:lpstr>
      <vt:lpstr>CCQE measurement at nuSTORM</vt:lpstr>
      <vt:lpstr>Physics Beyond Colliders study group</vt:lpstr>
      <vt:lpstr>Elements of study</vt:lpstr>
      <vt:lpstr>Conclusions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from MICE and opportunities presented by nuSTORM</dc:title>
  <dc:creator>Microsoft Office User</dc:creator>
  <cp:lastModifiedBy>DellPC</cp:lastModifiedBy>
  <cp:revision>32</cp:revision>
  <dcterms:created xsi:type="dcterms:W3CDTF">2017-08-13T14:44:09Z</dcterms:created>
  <dcterms:modified xsi:type="dcterms:W3CDTF">2017-08-17T03:34:16Z</dcterms:modified>
</cp:coreProperties>
</file>