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5" r:id="rId3"/>
    <p:sldId id="304" r:id="rId4"/>
    <p:sldId id="326" r:id="rId5"/>
    <p:sldId id="327" r:id="rId6"/>
    <p:sldId id="300" r:id="rId7"/>
    <p:sldId id="329" r:id="rId8"/>
    <p:sldId id="340" r:id="rId9"/>
    <p:sldId id="330" r:id="rId10"/>
    <p:sldId id="331" r:id="rId11"/>
    <p:sldId id="332" r:id="rId12"/>
    <p:sldId id="319" r:id="rId13"/>
    <p:sldId id="321" r:id="rId14"/>
    <p:sldId id="322" r:id="rId15"/>
    <p:sldId id="353" r:id="rId16"/>
    <p:sldId id="352" r:id="rId17"/>
    <p:sldId id="343" r:id="rId18"/>
    <p:sldId id="345" r:id="rId19"/>
    <p:sldId id="360" r:id="rId20"/>
    <p:sldId id="361" r:id="rId21"/>
    <p:sldId id="362" r:id="rId22"/>
    <p:sldId id="355" r:id="rId23"/>
    <p:sldId id="346" r:id="rId24"/>
    <p:sldId id="349" r:id="rId25"/>
    <p:sldId id="348" r:id="rId26"/>
    <p:sldId id="341" r:id="rId27"/>
    <p:sldId id="356" r:id="rId28"/>
    <p:sldId id="357" r:id="rId29"/>
    <p:sldId id="358" r:id="rId30"/>
    <p:sldId id="350" r:id="rId31"/>
    <p:sldId id="290" r:id="rId32"/>
    <p:sldId id="291" r:id="rId33"/>
    <p:sldId id="292" r:id="rId34"/>
  </p:sldIdLst>
  <p:sldSz cx="9144000" cy="6858000" type="screen4x3"/>
  <p:notesSz cx="6400800" cy="86868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63" d="100"/>
          <a:sy n="63" d="100"/>
        </p:scale>
        <p:origin x="1256" y="4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2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pPr rtl="0"/>
            <a:fld id="{9BDE05BB-A349-4043-A73A-BEE49D7C53A9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2017/8/17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pPr rtl="0"/>
            <a:fld id="{A850423A-8BCE-448E-A97B-03A88B2B12C1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AEC48C1-0440-46EB-8048-E19E06FE7284}" type="datetime1">
              <a:rPr lang="ja-JP" altLang="en-US" smtClean="0"/>
              <a:pPr/>
              <a:t>2017/8/17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0" tIns="43105" rIns="86210" bIns="43105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1F2A70B-78F2-4DCF-B53B-C990D2FAFB8A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28700" y="650875"/>
            <a:ext cx="4343400" cy="3257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470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64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775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29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4FA5A-505C-4A96-9399-E7F7F26C20C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703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875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318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5955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8031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2CFF-171F-4C56-A678-73C4CDF0043F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73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2CFF-171F-4C56-A678-73C4CDF0043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37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68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61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85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18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64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7793-DE87-4D01-9A05-AE92EC55F8C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78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39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要確認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BA28-1C2C-4B3C-9420-8DDB93D6B21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37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2107" y="1412776"/>
            <a:ext cx="6859786" cy="2667000"/>
          </a:xfrm>
        </p:spPr>
        <p:txBody>
          <a:bodyPr rtlCol="0">
            <a:noAutofit/>
          </a:bodyPr>
          <a:lstStyle>
            <a:lvl1pPr>
              <a:defRPr sz="405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grpSp>
        <p:nvGrpSpPr>
          <p:cNvPr id="256" name="行" descr="行のグラフィック"/>
          <p:cNvGrpSpPr/>
          <p:nvPr/>
        </p:nvGrpSpPr>
        <p:grpSpPr bwMode="invGray">
          <a:xfrm>
            <a:off x="1188982" y="4232176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フリーフォーム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8" name="フリーフォーム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9" name="フリーフォーム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0" name="フリーフォーム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1" name="フリーフォーム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2" name="フリーフォーム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3" name="フリーフォーム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4" name="フリーフォーム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5" name="フリーフォーム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6" name="フリーフォーム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7" name="フリーフォーム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8" name="フリーフォーム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9" name="フリーフォーム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0" name="フリーフォーム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1" name="フリーフォーム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2" name="フリーフォーム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3" name="フリーフォーム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4" name="フリーフォーム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フリーフォーム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6" name="フリーフォーム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7" name="フリーフォーム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8" name="フリーフォーム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9" name="フリーフォーム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0" name="フリーフォーム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1" name="フリーフォーム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2" name="フリーフォーム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3" name="フリーフォーム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4" name="フリーフォーム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5" name="フリーフォーム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6" name="フリーフォーム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7" name="フリーフォーム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8" name="フリーフォーム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9" name="フリーフォーム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0" name="フリーフォーム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1" name="フリーフォーム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2" name="フリーフォーム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3" name="フリーフォーム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4" name="フリーフォーム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5" name="フリーフォーム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6" name="フリーフォーム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7" name="フリーフォーム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8" name="フリーフォーム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9" name="フリーフォーム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0" name="フリーフォーム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1" name="フリーフォーム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2" name="フリーフォーム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3" name="フリーフォーム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4" name="フリーフォーム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5" name="フリーフォーム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6" name="フリーフォーム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7" name="フリーフォーム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8" name="フリーフォーム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9" name="フリーフォーム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0" name="フリーフォーム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1" name="フリーフォーム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2" name="フリーフォーム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3" name="フリーフォーム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4" name="フリーフォーム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5" name="フリーフォーム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6" name="フリーフォーム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7" name="フリーフォーム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8" name="フリーフォーム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9" name="フリーフォーム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0" name="フリーフォーム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1" name="フリーフォーム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2" name="フリーフォーム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3" name="フリーフォーム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4" name="フリーフォーム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5" name="フリーフォーム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6" name="フリーフォーム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7" name="フリーフォーム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8" name="フリーフォーム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9" name="フリーフォーム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0" name="フリーフォーム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1" name="フリーフォーム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2" name="フリーフォーム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3" name="フリーフォーム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4" name="フリーフォーム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5" name="フリーフォーム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6" name="フリーフォーム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7" name="フリーフォーム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8" name="フリーフォーム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9" name="フリーフォーム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0" name="フリーフォーム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1" name="フリーフォーム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2" name="フリーフォーム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3" name="フリーフォーム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4" name="フリーフォーム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5" name="フリーフォーム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6" name="フリーフォーム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7" name="フリーフォーム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8" name="フリーフォーム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9" name="フリーフォーム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0" name="フリーフォーム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1" name="フリーフォーム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2" name="フリーフォーム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3" name="フリーフォーム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4" name="フリーフォーム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5" name="フリーフォーム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6" name="フリーフォーム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7" name="フリーフォーム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8" name="フリーフォーム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9" name="フリーフォーム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0" name="フリーフォーム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1" name="フリーフォーム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2" name="フリーフォーム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3" name="フリーフォーム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4" name="フリーフォーム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5" name="フリーフォーム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6" name="フリーフォーム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7" name="フリーフォーム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8" name="フリーフォーム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9" name="フリーフォーム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0" name="フリーフォーム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1" name="フリーフォーム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2" name="フリーフォーム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3" name="フリーフォーム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4" name="フリーフォーム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5" name="フリーフォーム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6" name="フリーフォーム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7" name="フリーフォーム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8" name="フリーフォーム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9" name="フリーフォーム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2107" y="4653136"/>
            <a:ext cx="6859786" cy="1519064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 smtClean="0"/>
              <a:t>クリックしてマスター タイトルのスタイルを編集します</a:t>
            </a:r>
            <a:endParaRPr lang="ja-JP" altLang="en-US" noProof="0" dirty="0"/>
          </a:p>
        </p:txBody>
      </p:sp>
      <p:grpSp>
        <p:nvGrpSpPr>
          <p:cNvPr id="7" name="行" descr="行のグラフィック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B992AEE-B9EB-4B9F-A2B8-2949CD7BE22D}" type="datetime1">
              <a:rPr lang="ja-JP" altLang="en-US" smtClean="0"/>
              <a:t>2017/8/17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7" name="行" descr="行のグラフィック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946656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92CFE70-04E6-48D0-9231-89DBC9A82B8D}" type="datetime1">
              <a:rPr lang="ja-JP" altLang="en-US" noProof="0" smtClean="0"/>
              <a:t>2017/8/17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2108" y="213814"/>
            <a:ext cx="6859785" cy="766914"/>
          </a:xfrm>
        </p:spPr>
        <p:txBody>
          <a:bodyPr rtlCol="0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167" name="行" descr="行のグラフィック"/>
          <p:cNvGrpSpPr/>
          <p:nvPr/>
        </p:nvGrpSpPr>
        <p:grpSpPr bwMode="invGray">
          <a:xfrm>
            <a:off x="1142108" y="1204752"/>
            <a:ext cx="7929246" cy="64008"/>
            <a:chOff x="1522413" y="1514475"/>
            <a:chExt cx="10569575" cy="64008"/>
          </a:xfrm>
        </p:grpSpPr>
        <p:sp>
          <p:nvSpPr>
            <p:cNvPr id="168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3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4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5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6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7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8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9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0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1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9119" y="1905000"/>
            <a:ext cx="7545765" cy="4267200"/>
          </a:xfrm>
        </p:spPr>
        <p:txBody>
          <a:bodyPr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159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83085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754581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926077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068C5F6-5E79-4B2D-AAFE-F309FF21F708}" type="datetime1">
              <a:rPr lang="ja-JP" altLang="en-US" noProof="0" smtClean="0"/>
              <a:t>2017/8/17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094539" y="6400801"/>
            <a:ext cx="857475" cy="276226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rtlCol="0" anchor="b">
            <a:noAutofit/>
          </a:bodyPr>
          <a:lstStyle>
            <a:lvl1pPr algn="l">
              <a:defRPr sz="3301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255" name="行" descr="行のグラフィック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フリーフォーム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7" name="フリーフォーム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8" name="フリーフォーム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9" name="フリーフォーム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0" name="フリーフォーム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1" name="フリーフォーム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2" name="フリーフォーム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3" name="フリーフォーム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4" name="フリーフォーム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5" name="フリーフォーム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6" name="フリーフォーム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7" name="フリーフォーム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8" name="フリーフォーム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9" name="フリーフォーム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0" name="フリーフォーム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1" name="フリーフォーム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2" name="フリーフォーム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3" name="フリーフォーム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4" name="フリーフォーム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フリーフォーム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6" name="フリーフォーム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7" name="フリーフォーム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8" name="フリーフォーム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9" name="フリーフォーム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0" name="フリーフォーム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1" name="フリーフォーム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2" name="フリーフォーム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3" name="フリーフォーム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4" name="フリーフォーム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5" name="フリーフォーム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6" name="フリーフォーム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7" name="フリーフォーム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8" name="フリーフォーム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9" name="フリーフォーム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0" name="フリーフォーム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1" name="フリーフォーム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2" name="フリーフォーム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3" name="フリーフォーム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4" name="フリーフォーム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5" name="フリーフォーム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6" name="フリーフォーム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7" name="フリーフォーム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8" name="フリーフォーム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9" name="フリーフォーム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0" name="フリーフォーム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1" name="フリーフォーム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2" name="フリーフォーム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3" name="フリーフォーム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4" name="フリーフォーム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5" name="フリーフォーム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6" name="フリーフォーム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7" name="フリーフォーム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8" name="フリーフォーム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9" name="フリーフォーム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0" name="フリーフォーム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1" name="フリーフォーム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2" name="フリーフォーム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3" name="フリーフォーム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4" name="フリーフォーム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5" name="フリーフォーム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6" name="フリーフォーム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7" name="フリーフォーム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8" name="フリーフォーム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9" name="フリーフォーム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0" name="フリーフォーム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1" name="フリーフォーム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2" name="フリーフォーム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3" name="フリーフォーム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4" name="フリーフォーム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5" name="フリーフォーム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6" name="フリーフォーム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7" name="フリーフォーム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8" name="フリーフォーム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9" name="フリーフォーム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0" name="フリーフォーム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1" name="フリーフォーム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2" name="フリーフォーム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3" name="フリーフォーム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4" name="フリーフォーム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5" name="フリーフォーム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6" name="フリーフォーム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7" name="フリーフォーム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8" name="フリーフォーム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9" name="フリーフォーム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0" name="フリーフォーム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1" name="フリーフォーム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2" name="フリーフォーム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3" name="フリーフォーム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4" name="フリーフォーム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5" name="フリーフォーム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6" name="フリーフォーム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7" name="フリーフォーム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8" name="フリーフォーム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9" name="フリーフォーム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0" name="フリーフォーム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1" name="フリーフォーム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2" name="フリーフォーム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3" name="フリーフォーム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4" name="フリーフォーム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5" name="フリーフォーム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6" name="フリーフォーム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7" name="フリーフォーム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8" name="フリーフォーム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9" name="フリーフォーム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0" name="フリーフォーム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1" name="フリーフォーム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2" name="フリーフォーム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3" name="フリーフォーム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4" name="フリーフォーム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5" name="フリーフォーム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6" name="フリーフォーム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7" name="フリーフォーム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8" name="フリーフォーム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9" name="フリーフォーム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0" name="フリーフォーム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1" name="フリーフォーム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2" name="フリーフォーム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3" name="フリーフォーム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4" name="フリーフォーム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5" name="フリーフォーム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6" name="フリーフォーム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7" name="フリーフォーム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8" name="フリーフォーム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763B7A1-DA12-4D82-9846-EBBE0CE5CDC5}" type="datetime1">
              <a:rPr lang="ja-JP" altLang="en-US" noProof="0" smtClean="0"/>
              <a:t>2017/8/17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158" name="行" descr="行のグラフィック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0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1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 rtlCol="0">
            <a:normAutofit/>
          </a:bodyPr>
          <a:lstStyle>
            <a:lvl1pPr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 rtlCol="0">
            <a:normAutofit/>
          </a:bodyPr>
          <a:lstStyle>
            <a:lvl1pPr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185A802-61AE-4612-B4A6-8BB8BA7E3853}" type="datetime1">
              <a:rPr lang="ja-JP" altLang="en-US" smtClean="0"/>
              <a:t>2017/8/17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grpSp>
        <p:nvGrpSpPr>
          <p:cNvPr id="160" name="行" descr="行のグラフィック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フリーフォーム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3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4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18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 rtlCol="0"/>
          <a:lstStyle>
            <a:lvl1pPr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18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7FF76B2-DBEB-44F3-85D7-1648F80D9529}" type="datetime1">
              <a:rPr lang="ja-JP" altLang="en-US" smtClean="0"/>
              <a:t>2017/8/17</a:t>
            </a:fld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85" name="コンテンツ プレースホルダー 3"/>
          <p:cNvSpPr>
            <a:spLocks noGrp="1"/>
          </p:cNvSpPr>
          <p:nvPr>
            <p:ph sz="half" idx="13"/>
          </p:nvPr>
        </p:nvSpPr>
        <p:spPr>
          <a:xfrm>
            <a:off x="4688616" y="2819401"/>
            <a:ext cx="3313277" cy="3352801"/>
          </a:xfrm>
        </p:spPr>
        <p:txBody>
          <a:bodyPr rtlCol="0"/>
          <a:lstStyle>
            <a:lvl1pPr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1830" y="363217"/>
            <a:ext cx="8300340" cy="843605"/>
          </a:xfrm>
        </p:spPr>
        <p:txBody>
          <a:bodyPr rtlCol="0">
            <a:noAutofit/>
          </a:bodyPr>
          <a:lstStyle>
            <a:lvl1pPr rtl="0"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 smtClean="0"/>
              <a:t>クリックしてマスター タイトルのスタイルを編集します</a:t>
            </a:r>
            <a:endParaRPr lang="ja-JP" altLang="en-US" noProof="0" dirty="0"/>
          </a:p>
        </p:txBody>
      </p:sp>
      <p:grpSp>
        <p:nvGrpSpPr>
          <p:cNvPr id="156" name="行" descr="行のグラフィック"/>
          <p:cNvGrpSpPr/>
          <p:nvPr/>
        </p:nvGrpSpPr>
        <p:grpSpPr bwMode="invGray">
          <a:xfrm>
            <a:off x="1142108" y="1268760"/>
            <a:ext cx="7929246" cy="64008"/>
            <a:chOff x="1522413" y="1514475"/>
            <a:chExt cx="10569575" cy="64008"/>
          </a:xfrm>
        </p:grpSpPr>
        <p:sp>
          <p:nvSpPr>
            <p:cNvPr id="157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8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0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1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4FB833E-66C8-4014-B2F5-36ED0C5757EE}" type="datetime1">
              <a:rPr lang="ja-JP" altLang="en-US" noProof="0" smtClean="0"/>
              <a:t>2017/8/17</a:t>
            </a:fld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890989" y="6400801"/>
            <a:ext cx="857475" cy="27622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82C12-9F04-4DC7-9509-7D8B033363D0}" type="datetime1">
              <a:rPr lang="ja-JP" altLang="en-US" noProof="0" smtClean="0"/>
              <a:t>2017/8/17</a:t>
            </a:fld>
            <a:endParaRPr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>
              <a:defRPr sz="2401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 rtlCol="0">
            <a:normAutofit/>
          </a:bodyPr>
          <a:lstStyle>
            <a:lvl1pPr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grpSp>
        <p:nvGrpSpPr>
          <p:cNvPr id="615" name="フレーム" descr="ボックス グラフィック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グループ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グループ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フリーフォーム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5" name="フリーフォーム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6" name="フリーフォーム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7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8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9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0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1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2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3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4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5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6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7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8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9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0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1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2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3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4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5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6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7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8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9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0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1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2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3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4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5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6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7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8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9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0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1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2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3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4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5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6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7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8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9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0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1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2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3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4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5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6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7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8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9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0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1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2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3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4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5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6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7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8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9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0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1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2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3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4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5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6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7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69" name="グループ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フリーフォーム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1" name="フリーフォーム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2" name="フリーフォーム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3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4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5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6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7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8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9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0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1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2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3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4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5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6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7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8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9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0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1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2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3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4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5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6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7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8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9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0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1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2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3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4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5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6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7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8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9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0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1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2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3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4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5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6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7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8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9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0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1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2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3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4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5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6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7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8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9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0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1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2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3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4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5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6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7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8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9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0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1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2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3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617" name="グループ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グループ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フリーフォーム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5" name="フリーフォーム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6" name="フリーフォーム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7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8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9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0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1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2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3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4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5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6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7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8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9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0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1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2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3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4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5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6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7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8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9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0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1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2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3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4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5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6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7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8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9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0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1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2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3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4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5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6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7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8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9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0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1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2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3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4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5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6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7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8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9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0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1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2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3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4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5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6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7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8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9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0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1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2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3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4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5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6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7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619" name="グループ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フリーフォーム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1" name="フリーフォーム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2" name="フリーフォーム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3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4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5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6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7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8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9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0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1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2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3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4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5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6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7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8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9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0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1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2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3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4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5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6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7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8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9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0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1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2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3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4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5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6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7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8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9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0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1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2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3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4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5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6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7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8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9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0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1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2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3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4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5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6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7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8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9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0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1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2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3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4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5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6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7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8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9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0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1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2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3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FB57772-2C4F-44FC-8B58-E28543FBA754}" type="datetime1">
              <a:rPr lang="ja-JP" altLang="en-US" noProof="0" smtClean="0"/>
              <a:t>2017/8/17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>
              <a:defRPr sz="2401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ja-JP" altLang="en-US" noProof="0" smtClean="0"/>
              <a:t>図を追加</a:t>
            </a:r>
            <a:endParaRPr lang="ja-JP" altLang="en-US" noProof="0" dirty="0"/>
          </a:p>
        </p:txBody>
      </p:sp>
      <p:grpSp>
        <p:nvGrpSpPr>
          <p:cNvPr id="614" name="フレーム" descr="ボックス グラフィック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グループ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グループ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フリーフォーム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4" name="フリーフォーム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5" name="フリーフォーム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6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7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8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9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0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1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2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3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4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5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6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7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8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9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0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1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2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3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4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5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6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7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8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9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0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1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2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3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4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5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6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7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8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9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0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1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2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3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4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5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6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7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8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9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0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1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2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3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4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5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6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7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8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9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0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1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2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3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4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5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6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7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8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9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0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1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2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3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4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5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6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68" name="グループ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フリーフォーム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0" name="フリーフォーム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1" name="フリーフォーム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2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3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4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5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6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7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8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9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0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1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2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3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4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5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6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7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8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9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0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1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2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3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4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5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6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7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8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9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0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1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2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3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4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5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6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7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8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9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0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1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2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3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4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5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6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7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8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9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0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1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2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3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4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5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6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7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8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9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0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1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2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3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4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5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6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7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8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9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0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1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2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616" name="グループ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グループ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フリーフォーム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4" name="フリーフォーム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5" name="フリーフォーム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6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7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8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9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0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1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2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3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4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5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6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7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8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9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0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1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2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3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4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5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6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7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8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9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0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1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2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3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4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5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6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7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8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9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0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1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2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3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4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5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6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7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8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9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0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1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2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3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4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5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6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7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8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9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0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1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2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3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4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5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6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7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8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9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0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1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2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3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4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5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6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618" name="グループ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フリーフォーム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0" name="フリーフォーム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1" name="フリーフォーム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2" name="フリーフォーム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3" name="フリーフォーム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4" name="フリーフォーム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5" name="フリーフォーム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6" name="フリーフォーム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7" name="フリーフォーム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8" name="フリーフォーム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9" name="フリーフォーム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0" name="フリーフォーム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1" name="フリーフォーム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2" name="フリーフォーム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3" name="フリーフォーム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4" name="フリーフォーム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5" name="フリーフォーム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6" name="フリーフォーム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7" name="フリーフォーム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8" name="フリーフォーム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9" name="フリーフォーム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0" name="フリーフォーム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1" name="フリーフォーム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2" name="フリーフォーム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3" name="フリーフォーム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4" name="フリーフォーム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5" name="フリーフォーム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6" name="フリーフォーム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7" name="フリーフォーム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8" name="フリーフォーム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9" name="フリーフォーム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0" name="フリーフォーム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1" name="フリーフォーム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2" name="フリーフォーム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3" name="フリーフォーム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4" name="フリーフォーム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5" name="フリーフォーム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6" name="フリーフォーム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7" name="フリーフォーム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8" name="フリーフォーム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9" name="フリーフォーム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0" name="フリーフォーム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1" name="フリーフォーム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2" name="フリーフォーム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3" name="フリーフォーム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4" name="フリーフォーム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5" name="フリーフォーム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6" name="フリーフォーム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7" name="フリーフォーム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8" name="フリーフォーム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9" name="フリーフォーム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0" name="フリーフォーム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1" name="フリーフォーム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2" name="フリーフォーム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3" name="フリーフォーム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4" name="フリーフォーム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5" name="フリーフォーム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6" name="フリーフォーム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7" name="フリーフォーム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8" name="フリーフォーム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9" name="フリーフォーム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0" name="フリーフォーム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1" name="フリーフォーム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2" name="フリーフォーム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3" name="フリーフォーム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4" name="フリーフォーム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5" name="フリーフォーム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6" name="フリーフォーム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7" name="フリーフォーム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8" name="フリーフォーム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9" name="フリーフォーム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0" name="フリーフォーム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1" name="フリーフォーム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2" name="フリーフォーム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sz="1350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rtlCol="0" anchor="b">
            <a:normAutofit/>
          </a:bodyPr>
          <a:lstStyle>
            <a:lvl1pPr marL="0" indent="0" rtl="0">
              <a:spcBef>
                <a:spcPts val="900"/>
              </a:spcBef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8A85BFF-7F4A-41F8-826E-60D06596C05A}" type="datetime1">
              <a:rPr lang="ja-JP" altLang="en-US" noProof="0" smtClean="0"/>
              <a:t>2017/8/17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 smtClean="0"/>
              <a:t>クリックしてマスター タイトルのスタイルを編集します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52A1B48-22ED-4D85-9547-B7B08A26E97D}" type="datetime1">
              <a:rPr lang="ja-JP" altLang="en-US" noProof="0" smtClean="0"/>
              <a:t>2017/8/17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kumimoji="1" sz="240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kumimoji="1" sz="15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kumimoji="1" sz="13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kumimoji="1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kumimoji="1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12" Type="http://schemas.openxmlformats.org/officeDocument/2006/relationships/image" Target="../media/image4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11" Type="http://schemas.openxmlformats.org/officeDocument/2006/relationships/image" Target="../media/image290.png"/><Relationship Id="rId5" Type="http://schemas.openxmlformats.org/officeDocument/2006/relationships/image" Target="../media/image451.png"/><Relationship Id="rId10" Type="http://schemas.openxmlformats.org/officeDocument/2006/relationships/image" Target="../media/image280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5" Type="http://schemas.openxmlformats.org/officeDocument/2006/relationships/image" Target="../media/image57.png"/><Relationship Id="rId4" Type="http://schemas.openxmlformats.org/officeDocument/2006/relationships/image" Target="../media/image4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2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2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6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80.png"/><Relationship Id="rId3" Type="http://schemas.openxmlformats.org/officeDocument/2006/relationships/image" Target="../media/image71.png"/><Relationship Id="rId7" Type="http://schemas.openxmlformats.org/officeDocument/2006/relationships/image" Target="../media/image611.png"/><Relationship Id="rId12" Type="http://schemas.openxmlformats.org/officeDocument/2006/relationships/image" Target="../media/image67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60.png"/><Relationship Id="rId5" Type="http://schemas.openxmlformats.org/officeDocument/2006/relationships/image" Target="../media/image590.png"/><Relationship Id="rId15" Type="http://schemas.openxmlformats.org/officeDocument/2006/relationships/image" Target="../media/image700.png"/><Relationship Id="rId10" Type="http://schemas.openxmlformats.org/officeDocument/2006/relationships/image" Target="../media/image650.png"/><Relationship Id="rId4" Type="http://schemas.openxmlformats.org/officeDocument/2006/relationships/image" Target="../media/image580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3" Type="http://schemas.openxmlformats.org/officeDocument/2006/relationships/image" Target="NULL"/><Relationship Id="rId7" Type="http://schemas.openxmlformats.org/officeDocument/2006/relationships/image" Target="../media/image85.wmf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84.wmf"/><Relationship Id="rId10" Type="http://schemas.openxmlformats.org/officeDocument/2006/relationships/image" Target="NULL"/><Relationship Id="rId4" Type="http://schemas.openxmlformats.org/officeDocument/2006/relationships/oleObject" Target="../embeddings/oleObject5.bin"/><Relationship Id="rId9" Type="http://schemas.openxmlformats.org/officeDocument/2006/relationships/image" Target="../media/image86.wmf"/><Relationship Id="rId14" Type="http://schemas.openxmlformats.org/officeDocument/2006/relationships/image" Target="../media/image8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gif"/><Relationship Id="rId4" Type="http://schemas.openxmlformats.org/officeDocument/2006/relationships/image" Target="../media/image9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82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jpeg"/><Relationship Id="rId10" Type="http://schemas.openxmlformats.org/officeDocument/2006/relationships/image" Target="../media/image20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image" Target="../media/image21.jpeg"/><Relationship Id="rId10" Type="http://schemas.openxmlformats.org/officeDocument/2006/relationships/image" Target="../media/image27.png"/><Relationship Id="rId4" Type="http://schemas.openxmlformats.org/officeDocument/2006/relationships/image" Target="../media/image20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ja-JP" dirty="0" smtClean="0"/>
              <a:t>Introduction to </a:t>
            </a:r>
            <a:br>
              <a:rPr lang="en-US" altLang="ja-JP" dirty="0" smtClean="0"/>
            </a:br>
            <a:r>
              <a:rPr lang="en-US" altLang="ja-JP" dirty="0" smtClean="0"/>
              <a:t>Neutrino Physics Session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920880" cy="2016224"/>
          </a:xfrm>
        </p:spPr>
        <p:txBody>
          <a:bodyPr rtlCol="0">
            <a:normAutofit/>
          </a:bodyPr>
          <a:lstStyle/>
          <a:p>
            <a:pPr rtl="0">
              <a:lnSpc>
                <a:spcPct val="160000"/>
              </a:lnSpc>
            </a:pPr>
            <a:r>
              <a:rPr lang="en-US" altLang="ja-JP" sz="2400" dirty="0" err="1" smtClean="0"/>
              <a:t>A.K.Ichikawa</a:t>
            </a:r>
            <a:r>
              <a:rPr lang="en-US" altLang="ja-JP" sz="2400" dirty="0" smtClean="0"/>
              <a:t>, </a:t>
            </a:r>
            <a:r>
              <a:rPr lang="en-US" altLang="ja-JP" sz="2400" i="1" dirty="0" smtClean="0"/>
              <a:t>Kyoto university</a:t>
            </a:r>
          </a:p>
          <a:p>
            <a:pPr rtl="0"/>
            <a:r>
              <a:rPr lang="en-US" altLang="ja-JP" sz="2400" dirty="0" smtClean="0"/>
              <a:t>(working on the T2K experiment.  Experimentalist!)</a:t>
            </a:r>
          </a:p>
          <a:p>
            <a:pPr rtl="0"/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221300"/>
            <a:ext cx="8300340" cy="843605"/>
          </a:xfrm>
        </p:spPr>
        <p:txBody>
          <a:bodyPr/>
          <a:lstStyle/>
          <a:p>
            <a:r>
              <a:rPr kumimoji="1" lang="en-US" altLang="ja-JP" dirty="0" smtClean="0"/>
              <a:t>And we found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A1CB-875E-4205-8148-7517347C9974}" type="slidenum">
              <a:rPr lang="en-US" altLang="ja-JP" smtClean="0"/>
              <a:pPr/>
              <a:t>10</a:t>
            </a:fld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15213"/>
            <a:ext cx="7645977" cy="410440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555183" y="6474822"/>
            <a:ext cx="1994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ArialMT"/>
              </a:rPr>
              <a:t>S. </a:t>
            </a:r>
            <a:r>
              <a:rPr lang="en-US" altLang="ja-JP" sz="1600" dirty="0" smtClean="0">
                <a:latin typeface="ArialMT"/>
              </a:rPr>
              <a:t>Stone, ICHEP2012</a:t>
            </a:r>
            <a:endParaRPr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9512" y="1155976"/>
                <a:ext cx="3523758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</a:rPr>
                                      <m:t>flavor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</a:rPr>
                                      <m:t>flavor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</a:rPr>
                                      <m:t>flavor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55976"/>
                <a:ext cx="3523758" cy="1281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031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683568" y="4062141"/>
            <a:ext cx="7848872" cy="27363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96684" y="332656"/>
            <a:ext cx="6297521" cy="762077"/>
          </a:xfrm>
        </p:spPr>
        <p:txBody>
          <a:bodyPr>
            <a:normAutofit/>
          </a:bodyPr>
          <a:lstStyle/>
          <a:p>
            <a:pPr>
              <a:tabLst>
                <a:tab pos="3051175" algn="l"/>
              </a:tabLst>
            </a:pPr>
            <a:r>
              <a:rPr lang="en-US" altLang="ja-JP" dirty="0" smtClean="0"/>
              <a:t>Do they mean something?</a:t>
            </a:r>
            <a:endParaRPr kumimoji="1"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A1CB-875E-4205-8148-7517347C9974}" type="slidenum">
              <a:rPr lang="en-US" altLang="ja-JP" smtClean="0"/>
              <a:pPr/>
              <a:t>11</a:t>
            </a:fld>
            <a:endParaRPr lang="en-US" altLang="ja-JP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59876"/>
              </p:ext>
            </p:extLst>
          </p:nvPr>
        </p:nvGraphicFramePr>
        <p:xfrm>
          <a:off x="1097829" y="5250869"/>
          <a:ext cx="2412268" cy="145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2" name="数式" r:id="rId4" imgW="1180800" imgH="711000" progId="Equation.3">
                  <p:embed/>
                </p:oleObj>
              </mc:Choice>
              <mc:Fallback>
                <p:oleObj name="数式" r:id="rId4" imgW="1180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829" y="5250869"/>
                        <a:ext cx="2412268" cy="1451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28780"/>
              </p:ext>
            </p:extLst>
          </p:nvPr>
        </p:nvGraphicFramePr>
        <p:xfrm>
          <a:off x="3870137" y="4124169"/>
          <a:ext cx="3796555" cy="256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3" name="数式" r:id="rId6" imgW="2184120" imgH="1473120" progId="Equation.3">
                  <p:embed/>
                </p:oleObj>
              </mc:Choice>
              <mc:Fallback>
                <p:oleObj name="数式" r:id="rId6" imgW="218412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137" y="4124169"/>
                        <a:ext cx="3796555" cy="2563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899807" y="399478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Assuming some symmetry among quarks and leptons, some models predict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781690" y="1223818"/>
                <a:ext cx="5159134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</a:rPr>
                                      <m:t>flavor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</a:rPr>
                                      <m:t>flavor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</a:rPr>
                                      <m:t>flavor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690" y="1223818"/>
                <a:ext cx="5159134" cy="12813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41803" y="2348880"/>
            <a:ext cx="973813" cy="36933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FF00"/>
                </a:solidFill>
              </a:rPr>
              <a:t>quark</a:t>
            </a:r>
            <a:endParaRPr kumimoji="1" lang="ja-JP" altLang="en-US" b="1" i="1" dirty="0">
              <a:solidFill>
                <a:srgbClr val="FFFF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58539" y="2341634"/>
            <a:ext cx="97381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b="1" i="1" dirty="0" smtClean="0">
                <a:solidFill>
                  <a:srgbClr val="FFFF00"/>
                </a:solidFill>
              </a:rPr>
              <a:t>lepton</a:t>
            </a:r>
            <a:endParaRPr kumimoji="1" lang="ja-JP" altLang="en-US" b="1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788024" y="2812745"/>
                <a:ext cx="4213417" cy="90428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𝑃𝑀𝑁𝑆</m:t>
                          </m:r>
                        </m:sub>
                      </m:sSub>
                      <m:r>
                        <a:rPr kumimoji="1" lang="en-US" altLang="ja-JP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kumimoji="1" lang="en-US" altLang="ja-JP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.82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0.55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−0.47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0.53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0.31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0.69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812745"/>
                <a:ext cx="4213417" cy="9042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51520" y="2792676"/>
                <a:ext cx="4213417" cy="92435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𝐶𝐾𝑀</m:t>
                          </m:r>
                        </m:sub>
                      </m:sSub>
                      <m:r>
                        <a:rPr kumimoji="1" lang="en-US" altLang="ja-JP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kumimoji="1" lang="en-US" altLang="ja-JP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.97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0.22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0.22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1.0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0.008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0.04</m:t>
                                </m:r>
                              </m:e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92676"/>
                <a:ext cx="4213417" cy="92435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5715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95536" y="2779026"/>
                <a:ext cx="8105872" cy="1210909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kumimoji="1" lang="en-US" altLang="ja-JP" sz="20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𝑃𝑀𝑁𝑆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0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79026"/>
                <a:ext cx="8105872" cy="12109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324274"/>
            <a:ext cx="8208010" cy="7298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CP violation by three generation mixing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22122" y="1363935"/>
            <a:ext cx="8348732" cy="1710765"/>
          </a:xfrm>
        </p:spPr>
        <p:txBody>
          <a:bodyPr>
            <a:noAutofit/>
          </a:bodyPr>
          <a:lstStyle/>
          <a:p>
            <a:pPr marL="11430" indent="0">
              <a:buNone/>
            </a:pPr>
            <a:r>
              <a:rPr lang="en-US" altLang="ja-JP" dirty="0" smtClean="0"/>
              <a:t>Mixing with &gt; 3 generation can have imaginary</a:t>
            </a:r>
            <a:r>
              <a:rPr lang="en-US" altLang="ja-JP" dirty="0"/>
              <a:t> </a:t>
            </a:r>
            <a:r>
              <a:rPr lang="en-US" altLang="ja-JP" dirty="0" smtClean="0"/>
              <a:t>components, </a:t>
            </a:r>
          </a:p>
          <a:p>
            <a:pPr marL="11430" indent="0">
              <a:buNone/>
            </a:pPr>
            <a:r>
              <a:rPr lang="en-US" altLang="ja-JP" dirty="0" smtClean="0">
                <a:solidFill>
                  <a:srgbClr val="FFFF00"/>
                </a:solidFill>
              </a:rPr>
              <a:t>which introduce different behavior between particle and anti-particle=</a:t>
            </a:r>
            <a:r>
              <a:rPr lang="en-US" altLang="ja-JP" b="1" dirty="0" smtClean="0">
                <a:solidFill>
                  <a:srgbClr val="FFFF00"/>
                </a:solidFill>
              </a:rPr>
              <a:t>CP violation</a:t>
            </a:r>
            <a:r>
              <a:rPr lang="en-US" altLang="ja-JP" dirty="0" smtClean="0"/>
              <a:t>.</a:t>
            </a:r>
          </a:p>
          <a:p>
            <a:pPr marL="11430" indent="0">
              <a:buNone/>
            </a:pPr>
            <a:r>
              <a:rPr lang="en-US" altLang="ja-JP" dirty="0" smtClean="0"/>
              <a:t>In case of 3 generations, </a:t>
            </a:r>
            <a:r>
              <a:rPr lang="en-US" altLang="ja-JP" b="1" dirty="0" smtClean="0">
                <a:solidFill>
                  <a:srgbClr val="FFFF00"/>
                </a:solidFill>
              </a:rPr>
              <a:t>one CP phase</a:t>
            </a:r>
            <a:r>
              <a:rPr lang="en-US" altLang="ja-JP" dirty="0" smtClean="0"/>
              <a:t>.</a:t>
            </a:r>
          </a:p>
          <a:p>
            <a:pPr marL="411480" lvl="1" indent="0">
              <a:buNone/>
            </a:pPr>
            <a:r>
              <a:rPr lang="en-US" altLang="ja-JP" dirty="0" smtClean="0"/>
              <a:t>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A1CB-875E-4205-8148-7517347C9974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3" name="円/楕円 2"/>
          <p:cNvSpPr/>
          <p:nvPr/>
        </p:nvSpPr>
        <p:spPr>
          <a:xfrm>
            <a:off x="5892136" y="2959942"/>
            <a:ext cx="370492" cy="32730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327042" y="3605307"/>
            <a:ext cx="370492" cy="32730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33798" y="4055287"/>
            <a:ext cx="332883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CKM (quark sector) </a:t>
            </a:r>
            <a:r>
              <a:rPr lang="en-US" altLang="ja-JP" sz="2000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altLang="ja-JP" sz="2000" dirty="0" smtClean="0">
                <a:solidFill>
                  <a:schemeClr val="bg1"/>
                </a:solidFill>
              </a:rPr>
              <a:t>~60</a:t>
            </a:r>
            <a:r>
              <a:rPr lang="ja-JP" altLang="en-US" sz="2000" dirty="0" smtClean="0">
                <a:solidFill>
                  <a:schemeClr val="bg1"/>
                </a:solidFill>
                <a:latin typeface="Calibri"/>
              </a:rPr>
              <a:t>°</a:t>
            </a:r>
            <a:endParaRPr lang="en-US" altLang="ja-JP" sz="2000" dirty="0" smtClean="0">
              <a:solidFill>
                <a:schemeClr val="bg1"/>
              </a:solidFill>
              <a:latin typeface="Calibri"/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PMNS (lepton </a:t>
            </a:r>
            <a:r>
              <a:rPr lang="en-US" altLang="ja-JP" sz="2000" dirty="0">
                <a:solidFill>
                  <a:schemeClr val="bg1"/>
                </a:solidFill>
              </a:rPr>
              <a:t>sector) </a:t>
            </a:r>
            <a:r>
              <a:rPr lang="en-US" altLang="ja-JP" sz="2000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altLang="ja-JP" sz="2000" dirty="0" smtClean="0">
                <a:solidFill>
                  <a:schemeClr val="bg1"/>
                </a:solidFill>
              </a:rPr>
              <a:t>~?</a:t>
            </a:r>
            <a:endParaRPr lang="en-US" altLang="ja-JP" sz="2000" dirty="0">
              <a:solidFill>
                <a:schemeClr val="bg1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62844" y="4770697"/>
                <a:ext cx="8208010" cy="1810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𝐶𝐾𝑀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~60°~70°</m:t>
                    </m:r>
                  </m:oMath>
                </a14:m>
                <a:r>
                  <a:rPr kumimoji="1" lang="en-US" altLang="ja-JP" dirty="0"/>
                  <a:t>  looks </a:t>
                </a:r>
                <a:r>
                  <a:rPr kumimoji="1" lang="en-US" altLang="ja-JP" dirty="0" smtClean="0"/>
                  <a:t>large</a:t>
                </a:r>
                <a:r>
                  <a:rPr lang="en-US" altLang="ja-JP" dirty="0" smtClean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kumimoji="1" lang="en-US" altLang="ja-JP" dirty="0"/>
                  <a:t> is dependent on definition. </a:t>
                </a:r>
              </a:p>
              <a:p>
                <a:r>
                  <a:rPr lang="en-US" altLang="ja-JP" dirty="0" err="1"/>
                  <a:t>Jarlskog</a:t>
                </a:r>
                <a:r>
                  <a:rPr lang="en-US" altLang="ja-JP" dirty="0"/>
                  <a:t> Invariant : independent of definition. show the size of CP violation effect.</a:t>
                </a:r>
              </a:p>
              <a:p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𝐶𝑃</m:t>
                            </m:r>
                          </m:sub>
                        </m:sSub>
                      </m:e>
                    </m:func>
                  </m:oMath>
                </a14:m>
                <a:endParaRPr kumimoji="1"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r>
                            <a:rPr kumimoji="1" lang="en-US" altLang="ja-JP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𝐶𝐾𝑀</m:t>
                          </m:r>
                        </m:sup>
                      </m:sSubSup>
                      <m:r>
                        <a:rPr lang="en-US" altLang="ja-JP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≈3×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altLang="ja-JP" dirty="0">
                  <a:solidFill>
                    <a:srgbClr val="FFFF00"/>
                  </a:solidFill>
                  <a:ea typeface="Cambria Math" panose="02040503050406030204" pitchFamily="18" charset="0"/>
                </a:endParaRPr>
              </a:p>
              <a:p>
                <a:endParaRPr kumimoji="1" lang="en-US" altLang="ja-JP" sz="1200" dirty="0">
                  <a:solidFill>
                    <a:srgbClr val="FFFF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  <m:sup>
                        <m: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𝑃𝑀𝑁𝑆</m:t>
                        </m:r>
                      </m:sup>
                    </m:sSubSup>
                    <m:r>
                      <a:rPr lang="en-US" altLang="ja-JP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≈0.03</m:t>
                    </m:r>
                    <m:func>
                      <m:funcPr>
                        <m:ctrlPr>
                          <a:rPr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𝐶𝑃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ja-JP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→ Can be three orders large!</a:t>
                </a:r>
                <a:endParaRPr lang="en-US" altLang="ja-JP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4" y="4770697"/>
                <a:ext cx="8208010" cy="1810304"/>
              </a:xfrm>
              <a:prstGeom prst="rect">
                <a:avLst/>
              </a:prstGeom>
              <a:blipFill rotWithShape="0">
                <a:blip r:embed="rId4"/>
                <a:stretch>
                  <a:fillRect l="-669" t="-1347" b="-4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4320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5560" y="404664"/>
            <a:ext cx="8200094" cy="72583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neutrino oscillation of three states </a:t>
            </a:r>
            <a:endParaRPr kumimoji="1" lang="ja-JP" altLang="en-US" sz="3600" dirty="0"/>
          </a:p>
        </p:txBody>
      </p:sp>
      <p:sp>
        <p:nvSpPr>
          <p:cNvPr id="43" name="スライド番号プレースホルダー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797017" y="3753497"/>
                <a:ext cx="32369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Depending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, neutrino and antineutrino oscillate differently!</a:t>
                </a: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017" y="3753497"/>
                <a:ext cx="3236955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3013" t="-2516" r="-2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/>
          <p:cNvSpPr txBox="1"/>
          <p:nvPr/>
        </p:nvSpPr>
        <p:spPr>
          <a:xfrm>
            <a:off x="725560" y="3817084"/>
            <a:ext cx="26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neutrino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5536" y="5230824"/>
            <a:ext cx="237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antineutrino</a:t>
            </a:r>
            <a:endParaRPr kumimoji="1" lang="ja-JP" altLang="en-US" sz="2400" dirty="0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119" y="1610079"/>
            <a:ext cx="3503375" cy="1299009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53497"/>
            <a:ext cx="3492356" cy="2842359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192979" y="1906631"/>
            <a:ext cx="315488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Two neutrinos case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86158" y="3216664"/>
            <a:ext cx="30111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Three neutrinos case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19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826468" y="2708920"/>
            <a:ext cx="817540" cy="1347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8186124">
            <a:off x="1900107" y="4334264"/>
            <a:ext cx="2794512" cy="5066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2875302">
            <a:off x="3900135" y="4046519"/>
            <a:ext cx="2540465" cy="1194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120" name="Text Box 8"/>
              <p:cNvSpPr txBox="1">
                <a:spLocks noChangeArrowheads="1"/>
              </p:cNvSpPr>
              <p:nvPr/>
            </p:nvSpPr>
            <p:spPr bwMode="auto">
              <a:xfrm>
                <a:off x="460860" y="3861048"/>
                <a:ext cx="3175036" cy="73924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bg1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aseline="-25000" dirty="0" smtClean="0">
                    <a:solidFill>
                      <a:schemeClr val="bg1"/>
                    </a:solidFill>
                  </a:rPr>
                  <a:t>e</a:t>
                </a:r>
                <a:r>
                  <a:rPr lang="en-US" altLang="ja-JP" sz="2000" dirty="0" smtClean="0">
                    <a:solidFill>
                      <a:schemeClr val="bg1"/>
                    </a:solidFill>
                  </a:rPr>
                  <a:t> </a:t>
                </a:r>
                <a:endParaRPr lang="en-US" altLang="ja-JP" sz="2000" dirty="0" smtClean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~∝</m:t>
                    </m:r>
                    <m:func>
                      <m:funcPr>
                        <m:ctrlP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Pre>
                          <m:sPre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e>
                        </m:sPre>
                      </m:e>
                    </m:func>
                    <m:func>
                      <m:funcPr>
                        <m:ctrlP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Pre>
                          <m:sPre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sPre>
                      </m:e>
                    </m:func>
                  </m:oMath>
                </a14:m>
                <a:r>
                  <a:rPr lang="en-US" altLang="ja-JP" sz="20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~5%</a:t>
                </a:r>
                <a:endParaRPr lang="en-US" altLang="ja-JP" sz="2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1812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860" y="3861048"/>
                <a:ext cx="3175036" cy="739241"/>
              </a:xfrm>
              <a:prstGeom prst="rect">
                <a:avLst/>
              </a:prstGeom>
              <a:blipFill rotWithShape="0">
                <a:blip r:embed="rId3"/>
                <a:stretch>
                  <a:fillRect l="-2115" t="-5738" r="-1346" b="-1229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121" name="Text Box 9"/>
              <p:cNvSpPr txBox="1">
                <a:spLocks noChangeArrowheads="1"/>
              </p:cNvSpPr>
              <p:nvPr/>
            </p:nvSpPr>
            <p:spPr bwMode="auto">
              <a:xfrm>
                <a:off x="1131199" y="2996952"/>
                <a:ext cx="6865213" cy="46980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>
                    <a:solidFill>
                      <a:schemeClr val="bg1"/>
                    </a:solidFill>
                    <a:latin typeface="Symbol" pitchFamily="18" charset="2"/>
                  </a:rPr>
                  <a:t>n</a:t>
                </a:r>
                <a:r>
                  <a:rPr lang="en-US" altLang="ja-JP" sz="2400" baseline="-25000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ja-JP" sz="2400" dirty="0" smtClean="0">
                    <a:solidFill>
                      <a:schemeClr val="bg1"/>
                    </a:solidFill>
                    <a:latin typeface="Arial" pitchFamily="34" charset="0"/>
                  </a:rPr>
                  <a:t> </a:t>
                </a:r>
                <a:r>
                  <a:rPr lang="en-US" altLang="ja-JP" sz="24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disappearance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∼∝</m:t>
                    </m:r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Pre>
                          <m:sPrePr>
                            <m:ctrlPr>
                              <a:rPr lang="en-US" altLang="ja-JP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US" altLang="ja-JP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e>
                        </m:sPre>
                      </m:e>
                    </m:func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</m:t>
                    </m:r>
                  </m:oMath>
                </a14:m>
                <a:r>
                  <a:rPr lang="en-US" altLang="ja-JP" sz="24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00% at right energy</a:t>
                </a:r>
                <a:endParaRPr lang="en-US" altLang="ja-JP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181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199" y="2996952"/>
                <a:ext cx="6865213" cy="469809"/>
              </a:xfrm>
              <a:prstGeom prst="rect">
                <a:avLst/>
              </a:prstGeom>
              <a:blipFill rotWithShape="0">
                <a:blip r:embed="rId4"/>
                <a:stretch>
                  <a:fillRect l="-1421" t="-11688" r="-89" b="-2727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1131199" y="404664"/>
            <a:ext cx="7833289" cy="718694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CP violation in neutrino oscillation</a:t>
            </a:r>
            <a:endParaRPr kumimoji="1" lang="ja-JP" altLang="en-US" sz="3600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A1CB-875E-4205-8148-7517347C9974}" type="slidenum">
              <a:rPr lang="en-US" altLang="ja-JP" smtClean="0"/>
              <a:pPr/>
              <a:t>14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円/楕円 24"/>
              <p:cNvSpPr/>
              <p:nvPr/>
            </p:nvSpPr>
            <p:spPr>
              <a:xfrm>
                <a:off x="899592" y="5262743"/>
                <a:ext cx="1416672" cy="1406617"/>
              </a:xfrm>
              <a:prstGeom prst="ellipse">
                <a:avLst/>
              </a:prstGeom>
              <a:gradFill flip="none" rotWithShape="1">
                <a:gsLst>
                  <a:gs pos="0">
                    <a:srgbClr val="D3C907">
                      <a:shade val="30000"/>
                      <a:satMod val="115000"/>
                    </a:srgbClr>
                  </a:gs>
                  <a:gs pos="50000">
                    <a:srgbClr val="D3C907">
                      <a:shade val="67500"/>
                      <a:satMod val="115000"/>
                    </a:srgbClr>
                  </a:gs>
                  <a:gs pos="100000">
                    <a:srgbClr val="D3C90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0">
                <a:solidFill>
                  <a:srgbClr val="645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sz="6000" b="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ja-JP" altLang="en-US" sz="6000" dirty="0">
                  <a:solidFill>
                    <a:srgbClr val="6458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円/楕円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62743"/>
                <a:ext cx="1416672" cy="1406617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0">
                <a:solidFill>
                  <a:srgbClr val="64582E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円/楕円 29"/>
              <p:cNvSpPr/>
              <p:nvPr/>
            </p:nvSpPr>
            <p:spPr>
              <a:xfrm>
                <a:off x="3587376" y="1412776"/>
                <a:ext cx="1416672" cy="1406617"/>
              </a:xfrm>
              <a:prstGeom prst="ellipse">
                <a:avLst/>
              </a:prstGeom>
              <a:gradFill flip="none" rotWithShape="1">
                <a:gsLst>
                  <a:gs pos="0">
                    <a:srgbClr val="D3C907">
                      <a:shade val="30000"/>
                      <a:satMod val="115000"/>
                    </a:srgbClr>
                  </a:gs>
                  <a:gs pos="50000">
                    <a:srgbClr val="D3C907">
                      <a:shade val="67500"/>
                      <a:satMod val="115000"/>
                    </a:srgbClr>
                  </a:gs>
                  <a:gs pos="100000">
                    <a:srgbClr val="D3C90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0">
                <a:solidFill>
                  <a:srgbClr val="645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6000" dirty="0">
                  <a:solidFill>
                    <a:srgbClr val="6458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円/楕円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376" y="1412776"/>
                <a:ext cx="1416672" cy="1406617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0">
                <a:solidFill>
                  <a:srgbClr val="64582E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円/楕円 30"/>
              <p:cNvSpPr/>
              <p:nvPr/>
            </p:nvSpPr>
            <p:spPr>
              <a:xfrm>
                <a:off x="6395688" y="5301208"/>
                <a:ext cx="1416672" cy="1406617"/>
              </a:xfrm>
              <a:prstGeom prst="ellipse">
                <a:avLst/>
              </a:prstGeom>
              <a:gradFill flip="none" rotWithShape="1">
                <a:gsLst>
                  <a:gs pos="0">
                    <a:srgbClr val="D3C907">
                      <a:shade val="30000"/>
                      <a:satMod val="115000"/>
                    </a:srgbClr>
                  </a:gs>
                  <a:gs pos="50000">
                    <a:srgbClr val="D3C907">
                      <a:shade val="67500"/>
                      <a:satMod val="115000"/>
                    </a:srgbClr>
                  </a:gs>
                  <a:gs pos="100000">
                    <a:srgbClr val="D3C90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0">
                <a:solidFill>
                  <a:srgbClr val="645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kumimoji="1" lang="ja-JP" altLang="en-US" sz="6000" dirty="0">
                  <a:solidFill>
                    <a:srgbClr val="6458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円/楕円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88" y="5301208"/>
                <a:ext cx="1416672" cy="1406617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0">
                <a:solidFill>
                  <a:srgbClr val="64582E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8"/>
              <p:cNvSpPr txBox="1">
                <a:spLocks noChangeArrowheads="1"/>
              </p:cNvSpPr>
              <p:nvPr/>
            </p:nvSpPr>
            <p:spPr bwMode="auto">
              <a:xfrm>
                <a:off x="4994694" y="3861048"/>
                <a:ext cx="3287247" cy="73924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ja-JP" alt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~∝</m:t>
                    </m:r>
                    <m:func>
                      <m:funcPr>
                        <m:ctrlP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Pre>
                              <m:sPrePr>
                                <m:ctrlPr>
                                  <a:rPr lang="en-US" altLang="ja-JP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ja-JP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ja-JP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sPre>
                          </m:e>
                        </m:func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Pre>
                          <m:sPre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e>
                        </m:sPre>
                      </m:e>
                    </m:func>
                  </m:oMath>
                </a14:m>
                <a:r>
                  <a:rPr lang="en-US" altLang="ja-JP" sz="20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~95%</a:t>
                </a:r>
                <a:endParaRPr lang="en-US" altLang="ja-JP" sz="2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4694" y="3861048"/>
                <a:ext cx="3287247" cy="739241"/>
              </a:xfrm>
              <a:prstGeom prst="rect">
                <a:avLst/>
              </a:prstGeom>
              <a:blipFill rotWithShape="0">
                <a:blip r:embed="rId8"/>
                <a:stretch>
                  <a:fillRect r="-1667" b="-1229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536544" y="5589240"/>
                <a:ext cx="3518336" cy="122093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Interference term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~∝</m:t>
                    </m:r>
                    <m:func>
                      <m:funcPr>
                        <m:ctrlPr>
                          <a:rPr kumimoji="1"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𝐶𝑃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for neutrino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~∝</m:t>
                    </m:r>
                    <m:func>
                      <m:func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𝐶𝑃</m:t>
                            </m:r>
                          </m:sub>
                        </m:sSub>
                      </m:e>
                    </m:func>
                  </m:oMath>
                </a14:m>
                <a:r>
                  <a:rPr lang="ja-JP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for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antineutrino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27%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 effect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 appearance</a:t>
                </a:r>
                <a:endParaRPr lang="en-US" altLang="ja-JP" dirty="0">
                  <a:solidFill>
                    <a:schemeClr val="tx1"/>
                  </a:solidFill>
                </a:endParaRPr>
              </a:p>
              <a:p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44" y="5589240"/>
                <a:ext cx="3518336" cy="1220932"/>
              </a:xfrm>
              <a:prstGeom prst="rect">
                <a:avLst/>
              </a:prstGeom>
              <a:blipFill rotWithShape="0">
                <a:blip r:embed="rId9"/>
                <a:stretch>
                  <a:fillRect l="-1209" t="-2475" b="-4950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2843808" y="4509120"/>
            <a:ext cx="2736304" cy="2168634"/>
            <a:chOff x="2843808" y="4509120"/>
            <a:chExt cx="2736304" cy="2168634"/>
          </a:xfrm>
        </p:grpSpPr>
        <p:sp>
          <p:nvSpPr>
            <p:cNvPr id="14" name="円弧 13"/>
            <p:cNvSpPr/>
            <p:nvPr/>
          </p:nvSpPr>
          <p:spPr>
            <a:xfrm>
              <a:off x="3059832" y="4509120"/>
              <a:ext cx="2082749" cy="2168634"/>
            </a:xfrm>
            <a:prstGeom prst="arc">
              <a:avLst>
                <a:gd name="adj1" fmla="val 11838104"/>
                <a:gd name="adj2" fmla="val 20481130"/>
              </a:avLst>
            </a:prstGeom>
            <a:ln w="762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2843808" y="5086925"/>
                  <a:ext cx="67156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6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kumimoji="1" lang="ja-JP" altLang="en-US" sz="3600" dirty="0"/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5086925"/>
                  <a:ext cx="671560" cy="6463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4427984" y="5086925"/>
                  <a:ext cx="11521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360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3600" dirty="0"/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5086925"/>
                  <a:ext cx="1152128" cy="64633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459911" y="1601505"/>
                <a:ext cx="3020086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CP violation is accessible only via appearance</a:t>
                </a:r>
                <a:r>
                  <a:rPr lang="en-US" altLang="ja-JP" sz="2000" dirty="0" smtClean="0"/>
                  <a:t>, and can be large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 appearance.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11" y="1601505"/>
                <a:ext cx="3020086" cy="1323439"/>
              </a:xfrm>
              <a:prstGeom prst="rect">
                <a:avLst/>
              </a:prstGeom>
              <a:blipFill rotWithShape="0">
                <a:blip r:embed="rId12"/>
                <a:stretch>
                  <a:fillRect l="-2012" t="-1826" r="-805" b="-7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36924" y="1601505"/>
                <a:ext cx="2598972" cy="78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/>
                  <a:t>(anti-)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 beam from accelerator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24" y="1601505"/>
                <a:ext cx="2598972" cy="783933"/>
              </a:xfrm>
              <a:prstGeom prst="rect">
                <a:avLst/>
              </a:prstGeom>
              <a:blipFill rotWithShape="0">
                <a:blip r:embed="rId14"/>
                <a:stretch>
                  <a:fillRect l="-3521" t="-9375" b="-171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631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2" grpId="0" animBg="1"/>
      <p:bldP spid="218120" grpId="0" animBg="1"/>
      <p:bldP spid="218121" grpId="0" animBg="1"/>
      <p:bldP spid="33" grpId="0" animBg="1"/>
      <p:bldP spid="15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193" y="2761789"/>
            <a:ext cx="6481807" cy="41533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/>
          <a:stretch/>
        </p:blipFill>
        <p:spPr>
          <a:xfrm>
            <a:off x="107504" y="1001930"/>
            <a:ext cx="4124278" cy="2856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995936" y="1052736"/>
                <a:ext cx="5087609" cy="144655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 smtClean="0"/>
                  <a:t>T2K: running</a:t>
                </a:r>
              </a:p>
              <a:p>
                <a:r>
                  <a:rPr kumimoji="1" lang="en-US" altLang="ja-JP" sz="2200" dirty="0" smtClean="0"/>
                  <a:t>Hyper-K : planning, aiming to start ~</a:t>
                </a:r>
                <a:r>
                  <a:rPr kumimoji="1" lang="en-US" altLang="ja-JP" sz="2200" dirty="0" smtClean="0">
                    <a:latin typeface="Calibri" panose="020F0502020204030204" pitchFamily="34" charset="0"/>
                  </a:rPr>
                  <a:t>2026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=295</m:t>
                    </m:r>
                  </m:oMath>
                </a14:m>
                <a:r>
                  <a:rPr kumimoji="1" lang="en-US" altLang="ja-JP" sz="2200" dirty="0" smtClean="0"/>
                  <a:t> km, </a:t>
                </a:r>
                <a:r>
                  <a:rPr lang="en-US" altLang="ja-JP" sz="2200" dirty="0" err="1" smtClean="0"/>
                  <a:t>Osc</a:t>
                </a:r>
                <a:r>
                  <a:rPr lang="en-US" altLang="ja-JP" sz="2200" dirty="0" smtClean="0"/>
                  <a:t>. max. at ~</a:t>
                </a:r>
                <a:r>
                  <a:rPr lang="en-US" altLang="ja-JP" sz="2200" dirty="0" smtClean="0">
                    <a:latin typeface="Calibri" panose="020F0502020204030204" pitchFamily="34" charset="0"/>
                  </a:rPr>
                  <a:t>0.6</a:t>
                </a:r>
                <a:r>
                  <a:rPr lang="en-US" altLang="ja-JP" sz="2200" dirty="0" smtClean="0"/>
                  <a:t> GeV</a:t>
                </a:r>
              </a:p>
              <a:p>
                <a:r>
                  <a:rPr kumimoji="1" lang="en-US" altLang="ja-JP" sz="2200" dirty="0" smtClean="0"/>
                  <a:t>Water Cherenkov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052736"/>
                <a:ext cx="5087609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559" t="-2954" b="-75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1520" y="4761726"/>
                <a:ext cx="4768143" cy="2000548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 smtClean="0"/>
                  <a:t>NOvA :</a:t>
                </a:r>
                <a:r>
                  <a:rPr kumimoji="1" lang="en-US" altLang="ja-JP" sz="2200" dirty="0"/>
                  <a:t> </a:t>
                </a:r>
                <a:r>
                  <a:rPr kumimoji="1" lang="en-US" altLang="ja-JP" sz="2200" dirty="0" smtClean="0"/>
                  <a:t>running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=819</m:t>
                    </m:r>
                  </m:oMath>
                </a14:m>
                <a:r>
                  <a:rPr kumimoji="1" lang="en-US" altLang="ja-JP" sz="2000" dirty="0" smtClean="0"/>
                  <a:t> km, </a:t>
                </a:r>
                <a:r>
                  <a:rPr kumimoji="1" lang="en-US" altLang="ja-JP" sz="2000" dirty="0" err="1" smtClean="0"/>
                  <a:t>Osc</a:t>
                </a:r>
                <a:r>
                  <a:rPr kumimoji="1" lang="en-US" altLang="ja-JP" sz="2000" dirty="0" smtClean="0"/>
                  <a:t>. max. at ~</a:t>
                </a:r>
                <a:r>
                  <a:rPr kumimoji="1" lang="en-US" altLang="ja-JP" sz="2000" dirty="0" smtClean="0">
                    <a:latin typeface="Calibri" panose="020F0502020204030204" pitchFamily="34" charset="0"/>
                  </a:rPr>
                  <a:t>1.7</a:t>
                </a:r>
                <a:r>
                  <a:rPr kumimoji="1" lang="en-US" altLang="ja-JP" sz="2000" dirty="0" smtClean="0"/>
                  <a:t> GeV</a:t>
                </a:r>
              </a:p>
              <a:p>
                <a:pPr lvl="1"/>
                <a:r>
                  <a:rPr kumimoji="1" lang="en-US" altLang="ja-JP" sz="2000" dirty="0" smtClean="0"/>
                  <a:t>Finely-segmented liquid scintillator</a:t>
                </a:r>
              </a:p>
              <a:p>
                <a:r>
                  <a:rPr kumimoji="1" lang="en-US" altLang="ja-JP" sz="2200" dirty="0" smtClean="0"/>
                  <a:t>DUNE : aiming to start ~</a:t>
                </a:r>
                <a:r>
                  <a:rPr kumimoji="1" lang="en-US" altLang="ja-JP" sz="2200" dirty="0" smtClean="0">
                    <a:latin typeface="Calibri" panose="020F0502020204030204" pitchFamily="34" charset="0"/>
                  </a:rPr>
                  <a:t>2026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=1,300</m:t>
                    </m:r>
                  </m:oMath>
                </a14:m>
                <a:r>
                  <a:rPr kumimoji="1" lang="en-US" altLang="ja-JP" sz="2000" dirty="0"/>
                  <a:t> km, </a:t>
                </a:r>
                <a:r>
                  <a:rPr kumimoji="1" lang="en-US" altLang="ja-JP" sz="2000" dirty="0" err="1"/>
                  <a:t>Osc</a:t>
                </a:r>
                <a:r>
                  <a:rPr kumimoji="1" lang="en-US" altLang="ja-JP" sz="2000" dirty="0"/>
                  <a:t>. max. at </a:t>
                </a:r>
                <a:r>
                  <a:rPr kumimoji="1" lang="en-US" altLang="ja-JP" sz="2000" dirty="0" smtClean="0"/>
                  <a:t>~</a:t>
                </a:r>
                <a:r>
                  <a:rPr kumimoji="1" lang="en-US" altLang="ja-JP" sz="2000" dirty="0" smtClean="0">
                    <a:latin typeface="Calibri" panose="020F0502020204030204" pitchFamily="34" charset="0"/>
                  </a:rPr>
                  <a:t>2.6</a:t>
                </a:r>
                <a:r>
                  <a:rPr kumimoji="1" lang="en-US" altLang="ja-JP" sz="2000" dirty="0" smtClean="0"/>
                  <a:t> </a:t>
                </a:r>
                <a:r>
                  <a:rPr kumimoji="1" lang="en-US" altLang="ja-JP" sz="2000" dirty="0"/>
                  <a:t>GeV</a:t>
                </a:r>
              </a:p>
              <a:p>
                <a:pPr lvl="1"/>
                <a:r>
                  <a:rPr kumimoji="1" lang="en-US" altLang="ja-JP" sz="2000" dirty="0" smtClean="0"/>
                  <a:t>Liquid </a:t>
                </a:r>
                <a:r>
                  <a:rPr kumimoji="1" lang="en-US" altLang="ja-JP" sz="2000" dirty="0" err="1" smtClean="0"/>
                  <a:t>Ar</a:t>
                </a:r>
                <a:r>
                  <a:rPr kumimoji="1" lang="en-US" altLang="ja-JP" sz="2000" dirty="0" smtClean="0"/>
                  <a:t> TPC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61726"/>
                <a:ext cx="4768143" cy="2000548"/>
              </a:xfrm>
              <a:prstGeom prst="rect">
                <a:avLst/>
              </a:prstGeom>
              <a:blipFill rotWithShape="0">
                <a:blip r:embed="rId6"/>
                <a:stretch>
                  <a:fillRect l="-1662" t="-2134" b="-45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円形吹き出し 1"/>
          <p:cNvSpPr/>
          <p:nvPr/>
        </p:nvSpPr>
        <p:spPr>
          <a:xfrm>
            <a:off x="2712589" y="1786775"/>
            <a:ext cx="1193585" cy="288996"/>
          </a:xfrm>
          <a:prstGeom prst="wedgeEllipseCallout">
            <a:avLst>
              <a:gd name="adj1" fmla="val -49485"/>
              <a:gd name="adj2" fmla="val 1204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J-PARC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200433" y="2905124"/>
            <a:ext cx="1995303" cy="523876"/>
          </a:xfrm>
          <a:prstGeom prst="wedgeEllipseCallout">
            <a:avLst>
              <a:gd name="adj1" fmla="val 54455"/>
              <a:gd name="adj2" fmla="val -1372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Super-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Kamiokande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52778" y="56484"/>
            <a:ext cx="7704667" cy="92424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Accelerator-based long baseline experiment – now and future -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8E-D286-4A26-ACCB-6BCA0EB67DB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1" name="円形吹き出し 10"/>
          <p:cNvSpPr/>
          <p:nvPr/>
        </p:nvSpPr>
        <p:spPr>
          <a:xfrm>
            <a:off x="6084168" y="2636912"/>
            <a:ext cx="1584176" cy="451187"/>
          </a:xfrm>
          <a:prstGeom prst="wedgeEllipseCallout">
            <a:avLst>
              <a:gd name="adj1" fmla="val -49485"/>
              <a:gd name="adj2" fmla="val 1204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err="1" smtClean="0">
                <a:solidFill>
                  <a:schemeClr val="tx1"/>
                </a:solidFill>
              </a:rPr>
              <a:t>NOvA</a:t>
            </a:r>
            <a:r>
              <a:rPr lang="en-US" altLang="ja-JP" sz="1600" dirty="0" smtClean="0">
                <a:solidFill>
                  <a:schemeClr val="tx1"/>
                </a:solidFill>
              </a:rPr>
              <a:t> far detector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3051895" y="3856832"/>
            <a:ext cx="1584176" cy="451187"/>
          </a:xfrm>
          <a:prstGeom prst="wedgeEllipseCallout">
            <a:avLst>
              <a:gd name="adj1" fmla="val 67706"/>
              <a:gd name="adj2" fmla="val -310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DUNE far detector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6156176" y="188640"/>
            <a:ext cx="2952896" cy="1535022"/>
            <a:chOff x="6732240" y="-75025"/>
            <a:chExt cx="2952896" cy="153502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-75025"/>
              <a:ext cx="2952896" cy="1535022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 rot="21054850">
              <a:off x="7209217" y="535161"/>
              <a:ext cx="243139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New result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円形吹き出し 15"/>
          <p:cNvSpPr/>
          <p:nvPr/>
        </p:nvSpPr>
        <p:spPr>
          <a:xfrm>
            <a:off x="6656154" y="4472730"/>
            <a:ext cx="1444238" cy="288996"/>
          </a:xfrm>
          <a:prstGeom prst="wedgeEllipseCallout">
            <a:avLst>
              <a:gd name="adj1" fmla="val -62253"/>
              <a:gd name="adj2" fmla="val -1150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 smtClean="0">
                <a:solidFill>
                  <a:schemeClr val="tx1"/>
                </a:solidFill>
              </a:rPr>
              <a:t>Fermilab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643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42108" y="357830"/>
                <a:ext cx="6859785" cy="76691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ja-JP" dirty="0" smtClean="0"/>
                  <a:t>What’s else?   </a:t>
                </a:r>
                <a:r>
                  <a:rPr lang="en-US" altLang="ja-JP" dirty="0" smtClean="0">
                    <a:solidFill>
                      <a:srgbClr val="FFFF00"/>
                    </a:solidFill>
                  </a:rPr>
                  <a:t>known</a:t>
                </a:r>
                <a:r>
                  <a:rPr lang="en-US" altLang="ja-JP" dirty="0" smtClean="0"/>
                  <a:t> </a:t>
                </a:r>
                <a:r>
                  <a:rPr lang="en-US" altLang="ja-JP" dirty="0"/>
                  <a:t>unknowns</a:t>
                </a:r>
                <a:br>
                  <a:rPr lang="en-US" altLang="ja-JP" dirty="0"/>
                </a:br>
                <a:r>
                  <a:rPr lang="en-US" altLang="ja-JP" dirty="0"/>
                  <a:t>(1) </a:t>
                </a:r>
                <a:r>
                  <a:rPr lang="en-US" altLang="ja-JP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altLang="ja-JP" dirty="0" smtClean="0"/>
                  <a:t> maximal(45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ja-JP" dirty="0" smtClean="0"/>
                  <a:t>)?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2108" y="357830"/>
                <a:ext cx="6859785" cy="766914"/>
              </a:xfrm>
              <a:blipFill rotWithShape="0">
                <a:blip r:embed="rId3"/>
                <a:stretch>
                  <a:fillRect l="-2220" t="-42857" b="-246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21830" y="1340768"/>
                <a:ext cx="8300342" cy="4267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𝑃𝑀𝑁𝑆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ja-JP" altLang="en-US" sz="20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ja-JP" altLang="en-US" sz="20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dirty="0"/>
              </a:p>
              <a:p>
                <a:endParaRPr kumimoji="1" lang="en-US" altLang="ja-JP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=33.6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°±0.8°</m:t>
                    </m:r>
                  </m:oMath>
                </a14:m>
                <a:endParaRPr kumimoji="1" lang="en-US" altLang="ja-JP" sz="20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ja-JP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2°</m:t>
                    </m:r>
                  </m:oMath>
                </a14:m>
                <a:endParaRPr lang="en-US" altLang="ja-JP" sz="200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°±0.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ja-JP" sz="2000" dirty="0">
                  <a:ea typeface="Cambria Math" panose="02040503050406030204" pitchFamily="18" charset="0"/>
                </a:endParaRPr>
              </a:p>
              <a:p>
                <a:endParaRPr lang="en-US" altLang="ja-JP" sz="2000" dirty="0" smtClean="0">
                  <a:ea typeface="Cambria Math" panose="02040503050406030204" pitchFamily="18" charset="0"/>
                </a:endParaRPr>
              </a:p>
              <a:p>
                <a:endParaRPr lang="en-US" altLang="ja-JP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000" dirty="0">
                  <a:ea typeface="Cambria Math" panose="02040503050406030204" pitchFamily="18" charset="0"/>
                </a:endParaRPr>
              </a:p>
              <a:p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830" y="1340768"/>
                <a:ext cx="8300342" cy="4267200"/>
              </a:xfrm>
              <a:blipFill rotWithShape="0">
                <a:blip r:embed="rId4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4B6-B9C9-46A9-BD5F-8CB45F99E8AD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24438" r="17857" b="-98"/>
          <a:stretch/>
        </p:blipFill>
        <p:spPr>
          <a:xfrm>
            <a:off x="3796521" y="3005624"/>
            <a:ext cx="4652658" cy="334990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572000" y="6488668"/>
            <a:ext cx="386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http://icecube.wisc.edu/news/view/522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51520" y="5085184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GillSans-Light"/>
              </a:rPr>
              <a:t>Maximal mixing </a:t>
            </a:r>
            <a:r>
              <a:rPr lang="en-US" altLang="ja-JP" sz="2000" dirty="0" smtClean="0">
                <a:solidFill>
                  <a:srgbClr val="FFFFFF"/>
                </a:solidFill>
                <a:latin typeface="GillSans-Light"/>
              </a:rPr>
              <a:t>disfavored </a:t>
            </a:r>
            <a:r>
              <a:rPr lang="en-US" altLang="ja-JP" sz="2000" dirty="0">
                <a:solidFill>
                  <a:srgbClr val="FFFFFF"/>
                </a:solidFill>
                <a:latin typeface="GillSans-Light"/>
              </a:rPr>
              <a:t>at </a:t>
            </a:r>
            <a:r>
              <a:rPr lang="en-US" altLang="ja-JP" sz="2000" dirty="0" smtClean="0">
                <a:solidFill>
                  <a:srgbClr val="FFFFFF"/>
                </a:solidFill>
                <a:latin typeface="GillSans-Light"/>
              </a:rPr>
              <a:t>2.6</a:t>
            </a:r>
            <a:r>
              <a:rPr lang="en-US" altLang="ja-JP" sz="2000" dirty="0" smtClean="0">
                <a:solidFill>
                  <a:srgbClr val="FFFFFF"/>
                </a:solidFill>
                <a:latin typeface="LucidaGrande"/>
              </a:rPr>
              <a:t>σby </a:t>
            </a:r>
            <a:r>
              <a:rPr lang="en-US" altLang="ja-JP" sz="2000" dirty="0" err="1" smtClean="0">
                <a:solidFill>
                  <a:srgbClr val="FFFFFF"/>
                </a:solidFill>
                <a:latin typeface="LucidaGrande"/>
              </a:rPr>
              <a:t>NOvA</a:t>
            </a:r>
            <a:endParaRPr lang="en-US" altLang="ja-JP" sz="2000" dirty="0">
              <a:solidFill>
                <a:srgbClr val="FFFFFF"/>
              </a:solidFill>
              <a:latin typeface="LucidaGrande"/>
            </a:endParaRPr>
          </a:p>
          <a:p>
            <a:r>
              <a:rPr lang="en-US" altLang="ja-JP" sz="2000" dirty="0">
                <a:solidFill>
                  <a:srgbClr val="FFFFFF"/>
                </a:solidFill>
                <a:latin typeface="GillSans-Bold"/>
              </a:rPr>
              <a:t>Phys. Rev. Lett. 118, 151802 (2017)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663407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6971402" y="4221853"/>
            <a:ext cx="647700" cy="369332"/>
            <a:chOff x="1115616" y="2771636"/>
            <a:chExt cx="647700" cy="369332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188517" y="2853556"/>
              <a:ext cx="287337" cy="287337"/>
            </a:xfrm>
            <a:prstGeom prst="ellipse">
              <a:avLst/>
            </a:prstGeom>
            <a:gradFill rotWithShape="1">
              <a:gsLst>
                <a:gs pos="0">
                  <a:srgbClr val="66FFCC">
                    <a:alpha val="64999"/>
                  </a:srgbClr>
                </a:gs>
                <a:gs pos="100000">
                  <a:srgbClr val="66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1115616" y="2771636"/>
              <a:ext cx="647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latin typeface="Comic Sans MS" pitchFamily="66" charset="0"/>
                </a:rPr>
                <a:t>m</a:t>
              </a:r>
              <a:r>
                <a:rPr lang="en-US" altLang="ja-JP" baseline="-25000" dirty="0" smtClean="0">
                  <a:latin typeface="Comic Sans MS" pitchFamily="66" charset="0"/>
                </a:rPr>
                <a:t>3</a:t>
              </a:r>
              <a:endParaRPr lang="en-US" altLang="ja-JP" baseline="-25000" dirty="0">
                <a:latin typeface="Comic Sans MS" pitchFamily="66" charset="0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150811" y="1587006"/>
            <a:ext cx="4572000" cy="3868738"/>
            <a:chOff x="8100392" y="392662"/>
            <a:chExt cx="4572000" cy="3868738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00392" y="392662"/>
              <a:ext cx="4572000" cy="3868738"/>
            </a:xfrm>
            <a:prstGeom prst="rect">
              <a:avLst/>
            </a:prstGeom>
          </p:spPr>
        </p:pic>
        <p:grpSp>
          <p:nvGrpSpPr>
            <p:cNvPr id="34" name="グループ化 33"/>
            <p:cNvGrpSpPr/>
            <p:nvPr/>
          </p:nvGrpSpPr>
          <p:grpSpPr>
            <a:xfrm>
              <a:off x="8665674" y="1865890"/>
              <a:ext cx="3395158" cy="1347849"/>
              <a:chOff x="5137282" y="4473344"/>
              <a:chExt cx="3395158" cy="1347849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5469850" y="5589488"/>
                <a:ext cx="1164504" cy="23170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64291" tIns="32146" rIns="64291" bIns="32146" rtlCol="0">
                <a:spAutoFit/>
              </a:bodyPr>
              <a:lstStyle/>
              <a:p>
                <a:r>
                  <a:rPr lang="en-US" altLang="ja-JP" sz="1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~7.6x10</a:t>
                </a:r>
                <a:r>
                  <a:rPr lang="en-US" altLang="ja-JP" sz="1400" b="1" baseline="30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-5</a:t>
                </a:r>
                <a:r>
                  <a:rPr lang="en-US" altLang="ja-JP" sz="1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eV</a:t>
                </a:r>
                <a:r>
                  <a:rPr lang="en-US" altLang="ja-JP" sz="1400" b="1" baseline="30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</a:t>
                </a:r>
                <a:endParaRPr lang="ja-JP" altLang="en-US" sz="1400" b="1" baseline="30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7241922" y="4473344"/>
                <a:ext cx="1164504" cy="23170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64291" tIns="32146" rIns="64291" bIns="32146" rtlCol="0">
                <a:spAutoFit/>
              </a:bodyPr>
              <a:lstStyle/>
              <a:p>
                <a:r>
                  <a:rPr lang="en-US" altLang="ja-JP" sz="1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~7.6x10</a:t>
                </a:r>
                <a:r>
                  <a:rPr lang="en-US" altLang="ja-JP" sz="1400" b="1" baseline="30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-5</a:t>
                </a:r>
                <a:r>
                  <a:rPr lang="en-US" altLang="ja-JP" sz="1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eV</a:t>
                </a:r>
                <a:r>
                  <a:rPr lang="en-US" altLang="ja-JP" sz="1400" b="1" baseline="30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</a:t>
                </a:r>
                <a:endParaRPr lang="ja-JP" altLang="en-US" sz="1400" b="1" baseline="30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5137282" y="4904691"/>
                <a:ext cx="1368792" cy="3111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64291" tIns="32146" rIns="64291" bIns="32146" rtlCol="0">
                <a:spAutoFit/>
              </a:bodyPr>
              <a:lstStyle/>
              <a:p>
                <a:r>
                  <a:rPr lang="en-US" altLang="ja-JP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~2.4x10</a:t>
                </a:r>
                <a:r>
                  <a:rPr lang="en-US" altLang="ja-JP" sz="1600" b="1" baseline="30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-3</a:t>
                </a:r>
                <a:r>
                  <a:rPr lang="en-US" altLang="ja-JP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eV</a:t>
                </a:r>
                <a:r>
                  <a:rPr lang="en-US" altLang="ja-JP" sz="1600" b="1" baseline="30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</a:t>
                </a:r>
                <a:endParaRPr lang="ja-JP" altLang="en-US" sz="1600" b="1" baseline="30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7090030" y="5309736"/>
                <a:ext cx="1442410" cy="3111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64291" tIns="32146" rIns="64291" bIns="32146" rtlCol="0">
                <a:spAutoFit/>
              </a:bodyPr>
              <a:lstStyle/>
              <a:p>
                <a:r>
                  <a:rPr lang="en-US" altLang="ja-JP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~2.4x10</a:t>
                </a:r>
                <a:r>
                  <a:rPr lang="en-US" altLang="ja-JP" sz="1600" b="1" baseline="30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-3</a:t>
                </a:r>
                <a:r>
                  <a:rPr lang="en-US" altLang="ja-JP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eV</a:t>
                </a:r>
                <a:r>
                  <a:rPr lang="en-US" altLang="ja-JP" sz="1600" b="1" baseline="30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</a:t>
                </a:r>
                <a:endParaRPr lang="ja-JP" altLang="en-US" sz="1600" b="1" baseline="30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8759833" y="1020335"/>
              <a:ext cx="3228991" cy="1889443"/>
              <a:chOff x="5231441" y="3627789"/>
              <a:chExt cx="3228991" cy="1889443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5231441" y="3627789"/>
                <a:ext cx="1068751" cy="40011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Normal</a:t>
                </a:r>
                <a:endParaRPr lang="en-US" altLang="ja-JP" sz="2000" dirty="0" smtClean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516216" y="4809346"/>
                <a:ext cx="8399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 smtClean="0"/>
                  <a:t>OR</a:t>
                </a:r>
                <a:endParaRPr kumimoji="1" lang="ja-JP" altLang="en-US" sz="4000" dirty="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7284806" y="3627789"/>
                <a:ext cx="1175626" cy="40011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Inverted</a:t>
                </a: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What’s else? </a:t>
            </a: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FFFF00"/>
                </a:solidFill>
              </a:rPr>
              <a:t>known</a:t>
            </a:r>
            <a:r>
              <a:rPr lang="en-US" altLang="ja-JP" dirty="0" smtClean="0"/>
              <a:t> </a:t>
            </a:r>
            <a:r>
              <a:rPr lang="en-US" altLang="ja-JP" dirty="0"/>
              <a:t>unknowns</a:t>
            </a:r>
            <a:br>
              <a:rPr lang="en-US" altLang="ja-JP" dirty="0"/>
            </a:br>
            <a:r>
              <a:rPr lang="en-US" altLang="ja-JP" dirty="0" smtClean="0"/>
              <a:t>(2) </a:t>
            </a:r>
            <a:r>
              <a:rPr lang="en-US" altLang="ja-JP" dirty="0"/>
              <a:t>Mass order</a:t>
            </a:r>
            <a:endParaRPr kumimoji="1" lang="ja-JP" altLang="en-US" dirty="0"/>
          </a:p>
        </p:txBody>
      </p:sp>
      <p:sp>
        <p:nvSpPr>
          <p:cNvPr id="32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4B6-B9C9-46A9-BD5F-8CB45F99E8AD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541982" y="4176564"/>
            <a:ext cx="647700" cy="369332"/>
            <a:chOff x="1115616" y="2771636"/>
            <a:chExt cx="647700" cy="369332"/>
          </a:xfrm>
        </p:grpSpPr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1188517" y="2853556"/>
              <a:ext cx="287337" cy="287337"/>
            </a:xfrm>
            <a:prstGeom prst="ellipse">
              <a:avLst/>
            </a:prstGeom>
            <a:gradFill rotWithShape="1">
              <a:gsLst>
                <a:gs pos="0">
                  <a:srgbClr val="66FFCC">
                    <a:alpha val="64999"/>
                  </a:srgbClr>
                </a:gs>
                <a:gs pos="100000">
                  <a:srgbClr val="66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115616" y="2771636"/>
              <a:ext cx="647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>
                  <a:latin typeface="Comic Sans MS" pitchFamily="66" charset="0"/>
                </a:rPr>
                <a:t>m</a:t>
              </a:r>
              <a:r>
                <a:rPr lang="en-US" altLang="ja-JP" baseline="-25000" dirty="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536706" y="3769467"/>
            <a:ext cx="647700" cy="431800"/>
            <a:chOff x="1115988" y="3358381"/>
            <a:chExt cx="647700" cy="431800"/>
          </a:xfrm>
        </p:grpSpPr>
        <p:sp>
          <p:nvSpPr>
            <p:cNvPr id="5" name="Oval 16"/>
            <p:cNvSpPr>
              <a:spLocks noChangeArrowheads="1"/>
            </p:cNvSpPr>
            <p:nvPr/>
          </p:nvSpPr>
          <p:spPr bwMode="auto">
            <a:xfrm>
              <a:off x="1117079" y="3358381"/>
              <a:ext cx="431800" cy="431800"/>
            </a:xfrm>
            <a:prstGeom prst="ellipse">
              <a:avLst/>
            </a:prstGeom>
            <a:gradFill rotWithShape="1">
              <a:gsLst>
                <a:gs pos="0">
                  <a:srgbClr val="66FFCC">
                    <a:alpha val="64999"/>
                  </a:srgbClr>
                </a:gs>
                <a:gs pos="100000">
                  <a:srgbClr val="66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115988" y="3376258"/>
              <a:ext cx="647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latin typeface="Comic Sans MS" pitchFamily="66" charset="0"/>
                </a:rPr>
                <a:t>m</a:t>
              </a:r>
              <a:r>
                <a:rPr lang="en-US" altLang="ja-JP" sz="2000" baseline="-25000" dirty="0"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91748" y="2471165"/>
            <a:ext cx="936625" cy="936625"/>
            <a:chOff x="899592" y="3933056"/>
            <a:chExt cx="936625" cy="936625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899592" y="3933056"/>
              <a:ext cx="936625" cy="936625"/>
            </a:xfrm>
            <a:prstGeom prst="ellipse">
              <a:avLst/>
            </a:prstGeom>
            <a:gradFill rotWithShape="1">
              <a:gsLst>
                <a:gs pos="0">
                  <a:srgbClr val="66FFCC">
                    <a:alpha val="64999"/>
                  </a:srgbClr>
                </a:gs>
                <a:gs pos="100000">
                  <a:srgbClr val="66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1080567" y="4202930"/>
              <a:ext cx="647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latin typeface="Comic Sans MS" pitchFamily="66" charset="0"/>
                </a:rPr>
                <a:t>m</a:t>
              </a:r>
              <a:r>
                <a:rPr lang="en-US" altLang="ja-JP" sz="2000" baseline="-25000" dirty="0"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888232" y="2976735"/>
            <a:ext cx="870052" cy="608745"/>
            <a:chOff x="1117078" y="3358380"/>
            <a:chExt cx="870052" cy="608745"/>
          </a:xfrm>
        </p:grpSpPr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1117078" y="3358380"/>
              <a:ext cx="609797" cy="608745"/>
            </a:xfrm>
            <a:prstGeom prst="ellipse">
              <a:avLst/>
            </a:prstGeom>
            <a:gradFill rotWithShape="1">
              <a:gsLst>
                <a:gs pos="0">
                  <a:srgbClr val="66FFCC">
                    <a:alpha val="64999"/>
                  </a:srgbClr>
                </a:gs>
                <a:gs pos="100000">
                  <a:srgbClr val="66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1197522" y="3385658"/>
              <a:ext cx="7896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Comic Sans MS" pitchFamily="66" charset="0"/>
                </a:rPr>
                <a:t>m</a:t>
              </a:r>
              <a:r>
                <a:rPr lang="en-US" altLang="ja-JP" sz="2000" baseline="-25000" dirty="0" smtClean="0">
                  <a:latin typeface="Comic Sans MS" pitchFamily="66" charset="0"/>
                </a:rPr>
                <a:t>1</a:t>
              </a:r>
              <a:endParaRPr lang="en-US" altLang="ja-JP" sz="2000" baseline="-25000" dirty="0">
                <a:latin typeface="Comic Sans MS" pitchFamily="66" charset="0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781806" y="2002851"/>
            <a:ext cx="936625" cy="936625"/>
            <a:chOff x="899592" y="3933056"/>
            <a:chExt cx="936625" cy="936625"/>
          </a:xfrm>
        </p:grpSpPr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899592" y="3933056"/>
              <a:ext cx="936625" cy="936625"/>
            </a:xfrm>
            <a:prstGeom prst="ellipse">
              <a:avLst/>
            </a:prstGeom>
            <a:gradFill rotWithShape="1">
              <a:gsLst>
                <a:gs pos="0">
                  <a:srgbClr val="66FFCC">
                    <a:alpha val="64999"/>
                  </a:srgbClr>
                </a:gs>
                <a:gs pos="100000">
                  <a:srgbClr val="66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1080567" y="4202930"/>
              <a:ext cx="647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Comic Sans MS" pitchFamily="66" charset="0"/>
                </a:rPr>
                <a:t>m</a:t>
              </a:r>
              <a:r>
                <a:rPr lang="en-US" altLang="ja-JP" sz="2000" baseline="-25000" dirty="0"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83568" y="5835928"/>
            <a:ext cx="7848872" cy="94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800" dirty="0" smtClean="0"/>
              <a:t>It is very important in connection with the double-beta-decay search.</a:t>
            </a:r>
          </a:p>
          <a:p>
            <a:pPr>
              <a:lnSpc>
                <a:spcPct val="90000"/>
              </a:lnSpc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205662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What’s else? </a:t>
            </a: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FFFF00"/>
                </a:solidFill>
              </a:rPr>
              <a:t>known</a:t>
            </a:r>
            <a:r>
              <a:rPr lang="en-US" altLang="ja-JP" dirty="0" smtClean="0"/>
              <a:t> </a:t>
            </a:r>
            <a:r>
              <a:rPr lang="en-US" altLang="ja-JP" dirty="0"/>
              <a:t>unknowns</a:t>
            </a:r>
            <a:br>
              <a:rPr lang="en-US" altLang="ja-JP" dirty="0"/>
            </a:br>
            <a:r>
              <a:rPr lang="en-US" altLang="ja-JP" dirty="0" smtClean="0"/>
              <a:t>(2) </a:t>
            </a:r>
            <a:r>
              <a:rPr lang="en-US" altLang="ja-JP" dirty="0"/>
              <a:t>Mass order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20110" y="1348124"/>
                <a:ext cx="8402060" cy="188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dirty="0" smtClean="0"/>
                  <a:t>How can </a:t>
                </a:r>
                <a:r>
                  <a:rPr kumimoji="1" lang="en-US" altLang="ja-JP" smtClean="0"/>
                  <a:t>we determine?</a:t>
                </a:r>
                <a:endParaRPr kumimoji="1" lang="en-US" altLang="ja-JP" dirty="0" smtClean="0"/>
              </a:p>
              <a:p>
                <a:pPr marL="457200" indent="-457200">
                  <a:lnSpc>
                    <a:spcPct val="90000"/>
                  </a:lnSpc>
                  <a:buAutoNum type="arabicParenBoth"/>
                </a:pPr>
                <a:r>
                  <a:rPr kumimoji="1" lang="en-US" altLang="ja-JP" sz="2000" b="1" dirty="0" smtClean="0">
                    <a:solidFill>
                      <a:srgbClr val="FFFF00"/>
                    </a:solidFill>
                  </a:rPr>
                  <a:t>Matter effect for (anti-)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1" lang="ja-JP" altLang="en-US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kumimoji="1" lang="en-US" altLang="ja-JP" sz="2000" b="1" dirty="0">
                    <a:solidFill>
                      <a:srgbClr val="FFFF00"/>
                    </a:solidFill>
                  </a:rPr>
                  <a:t>appearance from  (anti-)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kumimoji="1" lang="ja-JP" alt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kumimoji="1" lang="en-US" altLang="ja-JP" sz="2000" b="1" dirty="0" smtClean="0"/>
              </a:p>
              <a:p>
                <a:pPr>
                  <a:lnSpc>
                    <a:spcPct val="90000"/>
                  </a:lnSpc>
                </a:pPr>
                <a:r>
                  <a:rPr kumimoji="1" lang="en-US" altLang="ja-JP" dirty="0" smtClean="0"/>
                  <a:t>In earth, 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dirty="0" smtClean="0"/>
                  <a:t>’s feel potentials by</a:t>
                </a:r>
                <a:endParaRPr kumimoji="1" lang="en-US" altLang="ja-JP" dirty="0"/>
              </a:p>
              <a:p>
                <a:pPr marL="285750" indent="-285750">
                  <a:lnSpc>
                    <a:spcPct val="90000"/>
                  </a:lnSpc>
                  <a:buFontTx/>
                  <a:buChar char="-"/>
                </a:pPr>
                <a:r>
                  <a:rPr kumimoji="1" lang="en-US" altLang="ja-JP" dirty="0" smtClean="0"/>
                  <a:t>neutral current (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kumimoji="1" lang="en-US" altLang="ja-JP" dirty="0" smtClean="0"/>
                  <a:t>)  for all </a:t>
                </a:r>
                <a14:m>
                  <m:oMath xmlns:m="http://schemas.openxmlformats.org/officeDocument/2006/math"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dirty="0" smtClean="0"/>
                  <a:t>’s </a:t>
                </a:r>
                <a:r>
                  <a:rPr kumimoji="1" lang="en-US" altLang="ja-JP" dirty="0" smtClean="0">
                    <a:latin typeface="Calibri" panose="020F0502020204030204" pitchFamily="34" charset="0"/>
                  </a:rPr>
                  <a:t>→ dose not affect oscillation</a:t>
                </a:r>
              </a:p>
              <a:p>
                <a:pPr marL="285750" indent="-285750">
                  <a:lnSpc>
                    <a:spcPct val="90000"/>
                  </a:lnSpc>
                  <a:buFontTx/>
                  <a:buChar char="-"/>
                </a:pPr>
                <a:r>
                  <a:rPr kumimoji="1" lang="en-US" altLang="ja-JP" dirty="0" smtClean="0">
                    <a:latin typeface="Calibri" panose="020F0502020204030204" pitchFamily="34" charset="0"/>
                  </a:rPr>
                  <a:t>charged current(</a:t>
                </a:r>
                <a14:m>
                  <m:oMath xmlns:m="http://schemas.openxmlformats.org/officeDocument/2006/math"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dirty="0" smtClean="0"/>
                  <a:t>) </a:t>
                </a:r>
                <a:r>
                  <a:rPr kumimoji="1" lang="en-US" altLang="ja-JP" dirty="0" smtClean="0">
                    <a:solidFill>
                      <a:srgbClr val="FFFF00"/>
                    </a:solidFill>
                  </a:rPr>
                  <a:t>only for </a:t>
                </a:r>
                <a:r>
                  <a:rPr kumimoji="1" lang="en-US" altLang="ja-JP" dirty="0">
                    <a:solidFill>
                      <a:srgbClr val="FFFF00"/>
                    </a:solidFill>
                  </a:rPr>
                  <a:t>(anti-)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en-US" altLang="ja-JP" dirty="0" smtClean="0">
                    <a:latin typeface="Calibri" panose="020F0502020204030204" pitchFamily="34" charset="0"/>
                  </a:rPr>
                  <a:t>→ change appearance probability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dirty="0" smtClean="0">
                    <a:latin typeface="Calibri" panose="020F0502020204030204" pitchFamily="34" charset="0"/>
                  </a:rPr>
                  <a:t>opposite for </a:t>
                </a:r>
                <a14:m>
                  <m:oMath xmlns:m="http://schemas.openxmlformats.org/officeDocument/2006/math"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dirty="0" smtClean="0"/>
                  <a:t> and anti-</a:t>
                </a:r>
                <a14:m>
                  <m:oMath xmlns:m="http://schemas.openxmlformats.org/officeDocument/2006/math"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kumimoji="1" lang="en-US" altLang="ja-JP" dirty="0" smtClean="0"/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dirty="0" smtClean="0"/>
                  <a:t>bigger for longer L (higher E) experiment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0" y="1348124"/>
                <a:ext cx="8402060" cy="1887504"/>
              </a:xfrm>
              <a:prstGeom prst="rect">
                <a:avLst/>
              </a:prstGeom>
              <a:blipFill rotWithShape="0">
                <a:blip r:embed="rId3"/>
                <a:stretch>
                  <a:fillRect l="-798" t="-2903" b="-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297088" y="4946173"/>
                <a:ext cx="77820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(2) </a:t>
                </a:r>
                <a:r>
                  <a:rPr kumimoji="1" lang="en-US" altLang="ja-JP" sz="2000" b="1" dirty="0" smtClean="0">
                    <a:solidFill>
                      <a:srgbClr val="FFFF00"/>
                    </a:solidFill>
                  </a:rPr>
                  <a:t>two frequencies for disappearance of anti-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1" lang="ja-JP" altLang="en-US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kumimoji="1" lang="en-US" altLang="ja-JP" sz="2000" b="1" dirty="0" smtClean="0">
                    <a:solidFill>
                      <a:srgbClr val="FFFF00"/>
                    </a:solidFill>
                  </a:rPr>
                  <a:t>from reactors</a:t>
                </a:r>
                <a:endParaRPr kumimoji="1" lang="ja-JP" alt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88" y="4946173"/>
                <a:ext cx="778201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62" t="-16393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5" y="5418871"/>
            <a:ext cx="407670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H="1">
            <a:off x="5419458" y="5949280"/>
            <a:ext cx="520694" cy="72008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5436096" y="6021288"/>
            <a:ext cx="504056" cy="36004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956790" y="5385119"/>
                <a:ext cx="30495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000" dirty="0" smtClean="0"/>
                  <a:t>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endParaRPr kumimoji="1" lang="en-US" altLang="ja-JP" sz="2000" dirty="0" smtClean="0"/>
              </a:p>
              <a:p>
                <a:pPr>
                  <a:lnSpc>
                    <a:spcPct val="90000"/>
                  </a:lnSpc>
                </a:pPr>
                <a:r>
                  <a:rPr kumimoji="1" lang="en-US" altLang="ja-JP" sz="2000" dirty="0" smtClean="0"/>
                  <a:t>frequency </a:t>
                </a:r>
              </a:p>
              <a:p>
                <a:pPr>
                  <a:lnSpc>
                    <a:spcPct val="90000"/>
                  </a:lnSpc>
                </a:pPr>
                <a:r>
                  <a:rPr kumimoji="1" lang="en-US" altLang="ja-JP" sz="2000" dirty="0"/>
                  <a:t> </a:t>
                </a:r>
                <a:r>
                  <a:rPr kumimoji="1" lang="en-US" altLang="ja-JP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for NO</a:t>
                </a:r>
              </a:p>
              <a:p>
                <a:pPr>
                  <a:lnSpc>
                    <a:spcPct val="90000"/>
                  </a:lnSpc>
                </a:pPr>
                <a:r>
                  <a:rPr kumimoji="1" lang="en-US" altLang="ja-JP" sz="2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for IO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790" y="5385119"/>
                <a:ext cx="3049539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2000" t="-5076" b="-81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5" y="3042751"/>
            <a:ext cx="6882663" cy="2205895"/>
          </a:xfrm>
          <a:prstGeom prst="rect">
            <a:avLst/>
          </a:prstGeom>
        </p:spPr>
      </p:pic>
      <p:sp>
        <p:nvSpPr>
          <p:cNvPr id="34" name="スライド番号プレースホルダー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7759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Complementarity of acc. experiments at different baseline length 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smtClean="0"/>
              <a:pPr/>
              <a:t>19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4253625" cy="31993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56" y="2161914"/>
            <a:ext cx="4285940" cy="3154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627784" y="1556792"/>
                <a:ext cx="4752528" cy="4247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/>
                  <a:t>(anti-)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appearance probability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556792"/>
                <a:ext cx="4752528" cy="424732"/>
              </a:xfrm>
              <a:prstGeom prst="rect">
                <a:avLst/>
              </a:prstGeom>
              <a:blipFill rotWithShape="0">
                <a:blip r:embed="rId4"/>
                <a:stretch>
                  <a:fillRect l="-1790" t="-18056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7547" y="5301208"/>
                <a:ext cx="8800098" cy="4247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               T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K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=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295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km)                                             </a:t>
                </a:r>
                <a:r>
                  <a:rPr kumimoji="1" lang="en-US" altLang="ja-JP" sz="2400" dirty="0" err="1" smtClean="0">
                    <a:solidFill>
                      <a:schemeClr val="bg1"/>
                    </a:solidFill>
                  </a:rPr>
                  <a:t>NOvA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=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819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 km)</a:t>
                </a:r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7" y="5301208"/>
                <a:ext cx="8800098" cy="424732"/>
              </a:xfrm>
              <a:prstGeom prst="rect">
                <a:avLst/>
              </a:prstGeom>
              <a:blipFill rotWithShape="0">
                <a:blip r:embed="rId5"/>
                <a:stretch>
                  <a:fillRect t="-2029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/>
          <p:cNvCxnSpPr/>
          <p:nvPr/>
        </p:nvCxnSpPr>
        <p:spPr>
          <a:xfrm>
            <a:off x="3491880" y="4197098"/>
            <a:ext cx="0" cy="242402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3563888" y="4581128"/>
            <a:ext cx="432048" cy="1368152"/>
          </a:xfrm>
          <a:prstGeom prst="straightConnector1">
            <a:avLst/>
          </a:prstGeom>
          <a:ln w="127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851009" y="5768214"/>
                <a:ext cx="45941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000" dirty="0" smtClean="0"/>
                  <a:t>each line has ~10% uncertainty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009" y="5768214"/>
                <a:ext cx="459411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461" t="-9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1259632" y="2276872"/>
            <a:ext cx="1118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N</a:t>
            </a:r>
            <a:r>
              <a:rPr kumimoji="1" lang="en-US" altLang="ja-JP" sz="2400" dirty="0">
                <a:solidFill>
                  <a:srgbClr val="0000FF"/>
                </a:solidFill>
              </a:rPr>
              <a:t>H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9792" y="4221088"/>
            <a:ext cx="6480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IH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623366" y="2412897"/>
                <a:ext cx="22705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366" y="2412897"/>
                <a:ext cx="227050" cy="332399"/>
              </a:xfrm>
              <a:prstGeom prst="rect">
                <a:avLst/>
              </a:prstGeom>
              <a:blipFill rotWithShape="0">
                <a:blip r:embed="rId7"/>
                <a:stretch>
                  <a:fillRect l="-18421" r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/>
          <p:cNvCxnSpPr/>
          <p:nvPr/>
        </p:nvCxnSpPr>
        <p:spPr>
          <a:xfrm flipH="1">
            <a:off x="2195736" y="2701604"/>
            <a:ext cx="427630" cy="223340"/>
          </a:xfrm>
          <a:prstGeom prst="straightConnector1">
            <a:avLst/>
          </a:prstGeom>
          <a:ln w="127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20" idx="0"/>
          </p:cNvCxnSpPr>
          <p:nvPr/>
        </p:nvCxnSpPr>
        <p:spPr>
          <a:xfrm flipH="1" flipV="1">
            <a:off x="1353777" y="3909139"/>
            <a:ext cx="91803" cy="699630"/>
          </a:xfrm>
          <a:prstGeom prst="straightConnector1">
            <a:avLst/>
          </a:prstGeom>
          <a:ln w="127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065155" y="4608769"/>
                <a:ext cx="760849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anti-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55" y="4608769"/>
                <a:ext cx="760849" cy="332399"/>
              </a:xfrm>
              <a:prstGeom prst="rect">
                <a:avLst/>
              </a:prstGeom>
              <a:blipFill rotWithShape="0">
                <a:blip r:embed="rId8"/>
                <a:stretch>
                  <a:fillRect l="-24800" t="-38182" r="-6400" b="-5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/>
          <p:cNvCxnSpPr/>
          <p:nvPr/>
        </p:nvCxnSpPr>
        <p:spPr>
          <a:xfrm flipV="1">
            <a:off x="1542511" y="4391260"/>
            <a:ext cx="81891" cy="254560"/>
          </a:xfrm>
          <a:prstGeom prst="straightConnector1">
            <a:avLst/>
          </a:prstGeom>
          <a:ln w="127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17532" y="6165304"/>
                <a:ext cx="7207572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/>
                  <a:t>degeneracy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and MO can be solved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32" y="6165304"/>
                <a:ext cx="7207572" cy="424732"/>
              </a:xfrm>
              <a:prstGeom prst="rect">
                <a:avLst/>
              </a:prstGeom>
              <a:blipFill rotWithShape="0">
                <a:blip r:embed="rId9"/>
                <a:stretch>
                  <a:fillRect l="-1354" t="-20000" b="-3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824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Constituents of This World</a:t>
            </a:r>
            <a:endParaRPr kumimoji="1" lang="ja-JP" altLang="en-US" dirty="0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6228184" y="1524720"/>
            <a:ext cx="2808312" cy="469392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kumimoji="1" lang="en-US" altLang="ja-JP" sz="2600" dirty="0" smtClean="0">
                <a:solidFill>
                  <a:schemeClr val="bg1"/>
                </a:solidFill>
              </a:rPr>
              <a:t>How can we distinguish btw. </a:t>
            </a:r>
          </a:p>
          <a:p>
            <a:pPr marL="411480" lvl="1" indent="0">
              <a:buNone/>
            </a:pPr>
            <a:r>
              <a:rPr lang="en-US" altLang="ja-JP" sz="2600" dirty="0" smtClean="0">
                <a:solidFill>
                  <a:srgbClr val="0000FF"/>
                </a:solidFill>
              </a:rPr>
              <a:t>u</a:t>
            </a:r>
            <a:r>
              <a:rPr lang="en-US" altLang="ja-JP" sz="2600" dirty="0" smtClean="0">
                <a:solidFill>
                  <a:schemeClr val="bg1"/>
                </a:solidFill>
              </a:rPr>
              <a:t>,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rgbClr val="0000FF"/>
                </a:solidFill>
              </a:rPr>
              <a:t>c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chemeClr val="bg1"/>
                </a:solidFill>
              </a:rPr>
              <a:t>and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rgbClr val="0000FF"/>
                </a:solidFill>
              </a:rPr>
              <a:t>t</a:t>
            </a:r>
          </a:p>
          <a:p>
            <a:pPr marL="411480" lvl="1" indent="0">
              <a:buNone/>
            </a:pPr>
            <a:r>
              <a:rPr lang="en-US" altLang="ja-JP" sz="2600" dirty="0" smtClean="0">
                <a:solidFill>
                  <a:srgbClr val="C00000"/>
                </a:solidFill>
              </a:rPr>
              <a:t>d</a:t>
            </a:r>
            <a:r>
              <a:rPr lang="en-US" altLang="ja-JP" sz="2600" dirty="0" smtClean="0">
                <a:solidFill>
                  <a:schemeClr val="bg1"/>
                </a:solidFill>
              </a:rPr>
              <a:t>,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rgbClr val="C00000"/>
                </a:solidFill>
              </a:rPr>
              <a:t>s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chemeClr val="bg1"/>
                </a:solidFill>
              </a:rPr>
              <a:t>and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rgbClr val="C00000"/>
                </a:solidFill>
              </a:rPr>
              <a:t>b</a:t>
            </a:r>
          </a:p>
          <a:p>
            <a:pPr marL="411480" lvl="1" indent="0">
              <a:buNone/>
            </a:pPr>
            <a:r>
              <a:rPr lang="en-US" altLang="ja-JP" sz="2600" dirty="0" smtClean="0">
                <a:solidFill>
                  <a:srgbClr val="FF6600"/>
                </a:solidFill>
                <a:latin typeface="Symbol" pitchFamily="18" charset="2"/>
              </a:rPr>
              <a:t>n</a:t>
            </a:r>
            <a:r>
              <a:rPr lang="en-US" altLang="ja-JP" sz="2600" baseline="-25000" dirty="0" smtClean="0">
                <a:solidFill>
                  <a:srgbClr val="FF6600"/>
                </a:solidFill>
              </a:rPr>
              <a:t>e</a:t>
            </a:r>
            <a:r>
              <a:rPr lang="en-US" altLang="ja-JP" sz="2600" dirty="0" smtClean="0">
                <a:solidFill>
                  <a:schemeClr val="bg1"/>
                </a:solidFill>
              </a:rPr>
              <a:t>,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rgbClr val="FF6600"/>
                </a:solidFill>
                <a:latin typeface="Symbol" pitchFamily="18" charset="2"/>
              </a:rPr>
              <a:t>n</a:t>
            </a:r>
            <a:r>
              <a:rPr lang="en-US" altLang="ja-JP" sz="2600" baseline="-25000" dirty="0" smtClean="0">
                <a:solidFill>
                  <a:srgbClr val="FF6600"/>
                </a:solidFill>
                <a:latin typeface="Symbol" pitchFamily="18" charset="2"/>
              </a:rPr>
              <a:t>m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chemeClr val="bg1"/>
                </a:solidFill>
              </a:rPr>
              <a:t>and</a:t>
            </a:r>
            <a:r>
              <a:rPr lang="en-US" altLang="ja-JP" sz="2600" dirty="0" smtClean="0"/>
              <a:t> </a:t>
            </a:r>
            <a:r>
              <a:rPr lang="en-US" altLang="ja-JP" sz="2600" dirty="0" err="1" smtClean="0">
                <a:solidFill>
                  <a:srgbClr val="FF6600"/>
                </a:solidFill>
                <a:latin typeface="Symbol" pitchFamily="18" charset="2"/>
              </a:rPr>
              <a:t>n</a:t>
            </a:r>
            <a:r>
              <a:rPr lang="en-US" altLang="ja-JP" sz="2600" baseline="-25000" dirty="0" err="1" smtClean="0">
                <a:solidFill>
                  <a:srgbClr val="FF6600"/>
                </a:solidFill>
                <a:latin typeface="Symbol" pitchFamily="18" charset="2"/>
              </a:rPr>
              <a:t>t</a:t>
            </a:r>
            <a:endParaRPr lang="en-US" altLang="ja-JP" sz="2600" baseline="-25000" dirty="0" smtClean="0">
              <a:solidFill>
                <a:srgbClr val="FF6600"/>
              </a:solidFill>
              <a:latin typeface="Symbol" pitchFamily="18" charset="2"/>
            </a:endParaRPr>
          </a:p>
          <a:p>
            <a:pPr marL="411480" lvl="1" indent="0">
              <a:buNone/>
            </a:pPr>
            <a:r>
              <a:rPr lang="en-US" altLang="ja-JP" sz="2600" dirty="0" smtClean="0">
                <a:solidFill>
                  <a:srgbClr val="FF0000"/>
                </a:solidFill>
              </a:rPr>
              <a:t>e</a:t>
            </a:r>
            <a:r>
              <a:rPr lang="en-US" altLang="ja-JP" sz="2600" dirty="0" smtClean="0">
                <a:solidFill>
                  <a:schemeClr val="bg1"/>
                </a:solidFill>
              </a:rPr>
              <a:t>,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600" dirty="0" smtClean="0">
                <a:solidFill>
                  <a:schemeClr val="bg1"/>
                </a:solidFill>
              </a:rPr>
              <a:t> and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</a:p>
          <a:p>
            <a:pPr marL="114300" indent="0">
              <a:buNone/>
            </a:pPr>
            <a:r>
              <a:rPr kumimoji="1" lang="en-US" altLang="ja-JP" sz="2600" dirty="0" smtClean="0">
                <a:solidFill>
                  <a:schemeClr val="bg1"/>
                </a:solidFill>
              </a:rPr>
              <a:t>Same spin, same charge…</a:t>
            </a:r>
          </a:p>
          <a:p>
            <a:pPr marL="114300" indent="0">
              <a:buNone/>
            </a:pPr>
            <a:r>
              <a:rPr lang="en-US" altLang="ja-JP" sz="2600" b="1" dirty="0" smtClean="0">
                <a:solidFill>
                  <a:srgbClr val="FF0000"/>
                </a:solidFill>
              </a:rPr>
              <a:t>Only by mass!</a:t>
            </a:r>
            <a:r>
              <a:rPr lang="ja-JP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ja-JP" sz="2600" b="1" dirty="0" smtClean="0">
                <a:solidFill>
                  <a:srgbClr val="FF0000"/>
                </a:solidFill>
              </a:rPr>
              <a:t>Except for </a:t>
            </a:r>
            <a:r>
              <a:rPr lang="en-US" altLang="ja-JP" sz="2600" b="1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z="2600" b="1" dirty="0" smtClean="0">
                <a:solidFill>
                  <a:srgbClr val="FF0000"/>
                </a:solidFill>
              </a:rPr>
              <a:t>’s.</a:t>
            </a:r>
            <a:endParaRPr kumimoji="1" lang="ja-JP" alt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A1CB-875E-4205-8148-7517347C9974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12" name="正方形/長方形 11"/>
          <p:cNvSpPr/>
          <p:nvPr/>
        </p:nvSpPr>
        <p:spPr>
          <a:xfrm>
            <a:off x="323528" y="1363132"/>
            <a:ext cx="5832648" cy="5096935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7495" y="1437759"/>
            <a:ext cx="4184578" cy="4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932040" y="6453336"/>
            <a:ext cx="252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Fig. from FNAL home page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6417911"/>
            <a:ext cx="459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+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 (Higgs, dark matter, dark energy…..?)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85293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Electric 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harge       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/>
          </p:nvPr>
        </p:nvGraphicFramePr>
        <p:xfrm>
          <a:off x="858714" y="3192463"/>
          <a:ext cx="762000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数式" r:id="rId5" imgW="355320" imgH="1320480" progId="Equation.3">
                  <p:embed/>
                </p:oleObj>
              </mc:Choice>
              <mc:Fallback>
                <p:oleObj name="数式" r:id="rId5" imgW="3553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714" y="3192463"/>
                        <a:ext cx="762000" cy="282257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775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1830" y="353147"/>
            <a:ext cx="8300340" cy="843605"/>
          </a:xfrm>
        </p:spPr>
        <p:txBody>
          <a:bodyPr/>
          <a:lstStyle/>
          <a:p>
            <a:r>
              <a:rPr kumimoji="1" lang="en-US" altLang="ja-JP" sz="3200" dirty="0" smtClean="0"/>
              <a:t>Complementarity of acc. experiments at different baseline length 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smtClean="0"/>
              <a:pPr/>
              <a:t>20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4253625" cy="31993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56" y="2161914"/>
            <a:ext cx="4285940" cy="3154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627784" y="1556792"/>
                <a:ext cx="4752528" cy="4247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/>
                  <a:t>(anti-)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appearance probability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556792"/>
                <a:ext cx="4752528" cy="424732"/>
              </a:xfrm>
              <a:prstGeom prst="rect">
                <a:avLst/>
              </a:prstGeom>
              <a:blipFill rotWithShape="0">
                <a:blip r:embed="rId4"/>
                <a:stretch>
                  <a:fillRect l="-1790" t="-18056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7547" y="5301208"/>
                <a:ext cx="8800098" cy="4247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               T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K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=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295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km)                                             </a:t>
                </a:r>
                <a:r>
                  <a:rPr kumimoji="1" lang="en-US" altLang="ja-JP" sz="2400" dirty="0" err="1" smtClean="0">
                    <a:solidFill>
                      <a:schemeClr val="bg1"/>
                    </a:solidFill>
                  </a:rPr>
                  <a:t>NOvA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=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819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 km)</a:t>
                </a:r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7" y="5301208"/>
                <a:ext cx="8800098" cy="424732"/>
              </a:xfrm>
              <a:prstGeom prst="rect">
                <a:avLst/>
              </a:prstGeom>
              <a:blipFill rotWithShape="0">
                <a:blip r:embed="rId5"/>
                <a:stretch>
                  <a:fillRect t="-2029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/>
          <p:cNvCxnSpPr/>
          <p:nvPr/>
        </p:nvCxnSpPr>
        <p:spPr>
          <a:xfrm flipV="1">
            <a:off x="654051" y="3104964"/>
            <a:ext cx="3792709" cy="41528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259632" y="2276872"/>
            <a:ext cx="1118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N</a:t>
            </a:r>
            <a:r>
              <a:rPr kumimoji="1" lang="en-US" altLang="ja-JP" sz="2400" dirty="0">
                <a:solidFill>
                  <a:srgbClr val="0000FF"/>
                </a:solidFill>
              </a:rPr>
              <a:t>H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9792" y="4221088"/>
            <a:ext cx="6480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IH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623366" y="2412897"/>
                <a:ext cx="22705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366" y="2412897"/>
                <a:ext cx="227050" cy="332399"/>
              </a:xfrm>
              <a:prstGeom prst="rect">
                <a:avLst/>
              </a:prstGeom>
              <a:blipFill rotWithShape="0">
                <a:blip r:embed="rId7"/>
                <a:stretch>
                  <a:fillRect l="-18421" r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/>
          <p:cNvCxnSpPr/>
          <p:nvPr/>
        </p:nvCxnSpPr>
        <p:spPr>
          <a:xfrm flipH="1">
            <a:off x="2195736" y="2701604"/>
            <a:ext cx="427630" cy="223340"/>
          </a:xfrm>
          <a:prstGeom prst="straightConnector1">
            <a:avLst/>
          </a:prstGeom>
          <a:ln w="127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20" idx="0"/>
          </p:cNvCxnSpPr>
          <p:nvPr/>
        </p:nvCxnSpPr>
        <p:spPr>
          <a:xfrm flipH="1" flipV="1">
            <a:off x="1353777" y="3909139"/>
            <a:ext cx="91803" cy="699630"/>
          </a:xfrm>
          <a:prstGeom prst="straightConnector1">
            <a:avLst/>
          </a:prstGeom>
          <a:ln w="127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065155" y="4608769"/>
                <a:ext cx="760849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anti-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55" y="4608769"/>
                <a:ext cx="760849" cy="332399"/>
              </a:xfrm>
              <a:prstGeom prst="rect">
                <a:avLst/>
              </a:prstGeom>
              <a:blipFill rotWithShape="0">
                <a:blip r:embed="rId8"/>
                <a:stretch>
                  <a:fillRect l="-24800" t="-38182" r="-6400" b="-5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/>
          <p:cNvCxnSpPr/>
          <p:nvPr/>
        </p:nvCxnSpPr>
        <p:spPr>
          <a:xfrm flipV="1">
            <a:off x="1542511" y="4391260"/>
            <a:ext cx="81891" cy="254560"/>
          </a:xfrm>
          <a:prstGeom prst="straightConnector1">
            <a:avLst/>
          </a:prstGeom>
          <a:ln w="127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17532" y="6165304"/>
                <a:ext cx="7207572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/>
                  <a:t>degeneracy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and MO can be solved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32" y="6165304"/>
                <a:ext cx="7207572" cy="424732"/>
              </a:xfrm>
              <a:prstGeom prst="rect">
                <a:avLst/>
              </a:prstGeom>
              <a:blipFill rotWithShape="0">
                <a:blip r:embed="rId9"/>
                <a:stretch>
                  <a:fillRect l="-1354" t="-20000" b="-3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星 4 9"/>
          <p:cNvSpPr/>
          <p:nvPr/>
        </p:nvSpPr>
        <p:spPr>
          <a:xfrm>
            <a:off x="1388235" y="2981520"/>
            <a:ext cx="295165" cy="287528"/>
          </a:xfrm>
          <a:prstGeom prst="star4">
            <a:avLst/>
          </a:prstGeom>
          <a:solidFill>
            <a:schemeClr val="accent2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712436" y="3891528"/>
            <a:ext cx="3792709" cy="41528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4 27"/>
          <p:cNvSpPr/>
          <p:nvPr/>
        </p:nvSpPr>
        <p:spPr>
          <a:xfrm>
            <a:off x="1394928" y="3772297"/>
            <a:ext cx="295165" cy="287528"/>
          </a:xfrm>
          <a:prstGeom prst="star4">
            <a:avLst/>
          </a:prstGeom>
          <a:solidFill>
            <a:schemeClr val="accent2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星 4 28"/>
          <p:cNvSpPr/>
          <p:nvPr/>
        </p:nvSpPr>
        <p:spPr>
          <a:xfrm>
            <a:off x="578396" y="3002728"/>
            <a:ext cx="295165" cy="287528"/>
          </a:xfrm>
          <a:prstGeom prst="star4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星 4 29"/>
          <p:cNvSpPr/>
          <p:nvPr/>
        </p:nvSpPr>
        <p:spPr>
          <a:xfrm>
            <a:off x="2122419" y="2990311"/>
            <a:ext cx="295165" cy="287528"/>
          </a:xfrm>
          <a:prstGeom prst="star4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星 4 30"/>
          <p:cNvSpPr/>
          <p:nvPr/>
        </p:nvSpPr>
        <p:spPr>
          <a:xfrm>
            <a:off x="610935" y="3807644"/>
            <a:ext cx="295165" cy="287528"/>
          </a:xfrm>
          <a:prstGeom prst="star4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星 4 31"/>
          <p:cNvSpPr/>
          <p:nvPr/>
        </p:nvSpPr>
        <p:spPr>
          <a:xfrm>
            <a:off x="2123728" y="3769224"/>
            <a:ext cx="295165" cy="287528"/>
          </a:xfrm>
          <a:prstGeom prst="star4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5138296" y="3449827"/>
            <a:ext cx="3792709" cy="41528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星 4 32"/>
          <p:cNvSpPr/>
          <p:nvPr/>
        </p:nvSpPr>
        <p:spPr>
          <a:xfrm>
            <a:off x="5868144" y="3345680"/>
            <a:ext cx="295165" cy="287528"/>
          </a:xfrm>
          <a:prstGeom prst="star4">
            <a:avLst/>
          </a:prstGeom>
          <a:solidFill>
            <a:schemeClr val="accent2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5099771" y="3644328"/>
            <a:ext cx="3792709" cy="41528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星 4 33"/>
          <p:cNvSpPr/>
          <p:nvPr/>
        </p:nvSpPr>
        <p:spPr>
          <a:xfrm>
            <a:off x="5868144" y="3521328"/>
            <a:ext cx="295165" cy="287528"/>
          </a:xfrm>
          <a:prstGeom prst="star4">
            <a:avLst/>
          </a:prstGeom>
          <a:solidFill>
            <a:schemeClr val="accent2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星 4 36"/>
          <p:cNvSpPr/>
          <p:nvPr/>
        </p:nvSpPr>
        <p:spPr>
          <a:xfrm>
            <a:off x="7304737" y="3316064"/>
            <a:ext cx="295165" cy="287528"/>
          </a:xfrm>
          <a:prstGeom prst="star4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星 4 37"/>
          <p:cNvSpPr/>
          <p:nvPr/>
        </p:nvSpPr>
        <p:spPr>
          <a:xfrm>
            <a:off x="8314605" y="3315812"/>
            <a:ext cx="295165" cy="287528"/>
          </a:xfrm>
          <a:prstGeom prst="star4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星 4 38"/>
          <p:cNvSpPr/>
          <p:nvPr/>
        </p:nvSpPr>
        <p:spPr>
          <a:xfrm>
            <a:off x="7304737" y="3541257"/>
            <a:ext cx="295165" cy="287528"/>
          </a:xfrm>
          <a:prstGeom prst="star4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星 4 39"/>
          <p:cNvSpPr/>
          <p:nvPr/>
        </p:nvSpPr>
        <p:spPr>
          <a:xfrm>
            <a:off x="8319726" y="3541257"/>
            <a:ext cx="295165" cy="287528"/>
          </a:xfrm>
          <a:prstGeom prst="star4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95936" y="4509120"/>
            <a:ext cx="1512168" cy="3885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True point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flipH="1" flipV="1">
            <a:off x="1624402" y="3491355"/>
            <a:ext cx="2616946" cy="99336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19" idx="0"/>
          </p:cNvCxnSpPr>
          <p:nvPr/>
        </p:nvCxnSpPr>
        <p:spPr>
          <a:xfrm flipV="1">
            <a:off x="4752020" y="3769224"/>
            <a:ext cx="1126007" cy="73989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320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NOvA</a:t>
            </a:r>
            <a:r>
              <a:rPr lang="en-US" altLang="ja-JP" dirty="0" smtClean="0"/>
              <a:t> status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463453" y="1905000"/>
                <a:ext cx="3868149" cy="4267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000" dirty="0" smtClean="0"/>
                  <a:t>results with neutrino data in 2016.</a:t>
                </a:r>
              </a:p>
              <a:p>
                <a:r>
                  <a:rPr lang="en-US" altLang="ja-JP" sz="2000" dirty="0"/>
                  <a:t>Observed 33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 events </a:t>
                </a:r>
                <a:r>
                  <a:rPr lang="en-US" altLang="ja-JP" sz="2000" dirty="0"/>
                  <a:t>on background </a:t>
                </a:r>
                <a:r>
                  <a:rPr lang="en-US" altLang="ja-JP" sz="2000" dirty="0" smtClean="0"/>
                  <a:t>of 8.2±0.8</a:t>
                </a:r>
              </a:p>
              <a:p>
                <a:pPr marL="0" indent="0">
                  <a:buNone/>
                </a:pPr>
                <a:r>
                  <a:rPr lang="en-US" altLang="ja-JP" sz="2000" dirty="0" smtClean="0"/>
                  <a:t>Since Feb. 2017</a:t>
                </a:r>
                <a:r>
                  <a:rPr kumimoji="1" lang="en-US" altLang="ja-JP" sz="2000" dirty="0" smtClean="0"/>
                  <a:t>, they are accumulating antineutrino data.</a:t>
                </a:r>
              </a:p>
              <a:p>
                <a:pPr marL="0" indent="0">
                  <a:buNone/>
                </a:pPr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lang="en-US" altLang="ja-JP" sz="2000" dirty="0" smtClean="0"/>
                  <a:t>Can be very interesting to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, mass order,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 results</a:t>
                </a:r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453" y="1905000"/>
                <a:ext cx="3868149" cy="4267200"/>
              </a:xfrm>
              <a:blipFill rotWithShape="0">
                <a:blip r:embed="rId2"/>
                <a:stretch>
                  <a:fillRect l="-1575" t="-1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smtClean="0"/>
              <a:pPr/>
              <a:t>21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447" y="1392472"/>
            <a:ext cx="4173682" cy="53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47745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smtClean="0"/>
              <a:pPr/>
              <a:t>22</a:t>
            </a:fld>
            <a:endParaRPr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What’s else? </a:t>
            </a: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FFFF00"/>
                </a:solidFill>
              </a:rPr>
              <a:t>known</a:t>
            </a:r>
            <a:r>
              <a:rPr lang="en-US" altLang="ja-JP" dirty="0" smtClean="0"/>
              <a:t> </a:t>
            </a:r>
            <a:r>
              <a:rPr lang="en-US" altLang="ja-JP" dirty="0"/>
              <a:t>unknowns</a:t>
            </a:r>
            <a:br>
              <a:rPr lang="en-US" altLang="ja-JP" dirty="0"/>
            </a:br>
            <a:r>
              <a:rPr lang="en-US" altLang="ja-JP" dirty="0" smtClean="0"/>
              <a:t>(2) </a:t>
            </a:r>
            <a:r>
              <a:rPr lang="en-US" altLang="ja-JP" dirty="0"/>
              <a:t>Mass order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5" y="1485543"/>
            <a:ext cx="5231445" cy="25915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4" y="4080122"/>
            <a:ext cx="5199186" cy="2596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580112" y="1628800"/>
                <a:ext cx="3312368" cy="2751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/>
                  <a:t>Atmospheric-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by Super-</a:t>
                </a:r>
                <a:r>
                  <a:rPr kumimoji="1" lang="en-US" altLang="ja-JP" sz="2400" dirty="0" err="1" smtClean="0"/>
                  <a:t>Kamiokande</a:t>
                </a:r>
                <a:endParaRPr kumimoji="1" lang="en-US" altLang="ja-JP" sz="2400" dirty="0" smtClean="0"/>
              </a:p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/>
                  <a:t>Resonance for (anti-)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2400" dirty="0" smtClean="0"/>
                  <a:t>’s penetrating earth core due to the matter effect.</a:t>
                </a:r>
              </a:p>
              <a:p>
                <a:pPr>
                  <a:lnSpc>
                    <a:spcPct val="90000"/>
                  </a:lnSpc>
                </a:pPr>
                <a:r>
                  <a:rPr kumimoji="1" lang="en-US" altLang="ja-JP" sz="2400" dirty="0" smtClean="0"/>
                  <a:t>Obtained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sz="2400" dirty="0" smtClean="0"/>
                  <a:t>-values:</a:t>
                </a:r>
              </a:p>
              <a:p>
                <a:pPr lvl="1">
                  <a:lnSpc>
                    <a:spcPct val="90000"/>
                  </a:lnSpc>
                </a:pPr>
                <a:r>
                  <a:rPr kumimoji="1" lang="en-US" altLang="ja-JP" sz="2400" dirty="0" smtClean="0">
                    <a:latin typeface="Calibri" panose="020F0502020204030204" pitchFamily="34" charset="0"/>
                  </a:rPr>
                  <a:t>&lt; 3.1% for IH</a:t>
                </a:r>
              </a:p>
              <a:p>
                <a:pPr lvl="1">
                  <a:lnSpc>
                    <a:spcPct val="90000"/>
                  </a:lnSpc>
                </a:pPr>
                <a:r>
                  <a:rPr kumimoji="1" lang="en-US" altLang="ja-JP" sz="2400" dirty="0" smtClean="0">
                    <a:latin typeface="Calibri" panose="020F0502020204030204" pitchFamily="34" charset="0"/>
                  </a:rPr>
                  <a:t>45% for NH</a:t>
                </a:r>
                <a:endParaRPr kumimoji="1" lang="ja-JP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628800"/>
                <a:ext cx="3312368" cy="2751522"/>
              </a:xfrm>
              <a:prstGeom prst="rect">
                <a:avLst/>
              </a:prstGeom>
              <a:blipFill rotWithShape="0">
                <a:blip r:embed="rId4"/>
                <a:stretch>
                  <a:fillRect l="-2757" t="-3097" r="-1654" b="-39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6005111" y="4469105"/>
            <a:ext cx="2952896" cy="1857376"/>
            <a:chOff x="6732240" y="-236202"/>
            <a:chExt cx="2952896" cy="1857376"/>
          </a:xfrm>
        </p:grpSpPr>
        <p:pic>
          <p:nvPicPr>
            <p:cNvPr id="10" name="図 9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-236202"/>
              <a:ext cx="2952896" cy="1857376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 rot="21054850">
              <a:off x="7209217" y="132970"/>
              <a:ext cx="2431393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normal mass ordering???</a:t>
              </a:r>
            </a:p>
            <a:p>
              <a:pPr>
                <a:lnSpc>
                  <a:spcPct val="90000"/>
                </a:lnSpc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T2K new result?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594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What’s else? </a:t>
            </a: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FFFF00"/>
                </a:solidFill>
              </a:rPr>
              <a:t>known</a:t>
            </a:r>
            <a:r>
              <a:rPr lang="en-US" altLang="ja-JP" dirty="0" smtClean="0"/>
              <a:t> </a:t>
            </a:r>
            <a:r>
              <a:rPr lang="en-US" altLang="ja-JP" dirty="0"/>
              <a:t>unknowns</a:t>
            </a:r>
            <a:br>
              <a:rPr lang="en-US" altLang="ja-JP" dirty="0"/>
            </a:br>
            <a:r>
              <a:rPr lang="en-US" altLang="ja-JP" dirty="0" smtClean="0"/>
              <a:t>(3) </a:t>
            </a:r>
            <a:r>
              <a:rPr lang="en-US" altLang="ja-JP" dirty="0" err="1" smtClean="0"/>
              <a:t>Majorana</a:t>
            </a:r>
            <a:r>
              <a:rPr lang="en-US" altLang="ja-JP" dirty="0" smtClean="0"/>
              <a:t>?  and absolute mass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円/楕円 2"/>
              <p:cNvSpPr/>
              <p:nvPr/>
            </p:nvSpPr>
            <p:spPr>
              <a:xfrm>
                <a:off x="1732074" y="2204864"/>
                <a:ext cx="741156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円/楕円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74" y="2204864"/>
                <a:ext cx="741156" cy="72008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右矢印 3"/>
          <p:cNvSpPr/>
          <p:nvPr/>
        </p:nvSpPr>
        <p:spPr>
          <a:xfrm>
            <a:off x="2556810" y="2250858"/>
            <a:ext cx="2031814" cy="6099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charge conjugation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円/楕円 4"/>
              <p:cNvSpPr/>
              <p:nvPr/>
            </p:nvSpPr>
            <p:spPr>
              <a:xfrm>
                <a:off x="4766948" y="2189053"/>
                <a:ext cx="741156" cy="720080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円/楕円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48" y="2189053"/>
                <a:ext cx="741156" cy="72008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83568" y="1568165"/>
            <a:ext cx="2993088" cy="40011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Dirac-type Fermion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円/楕円 6"/>
              <p:cNvSpPr/>
              <p:nvPr/>
            </p:nvSpPr>
            <p:spPr>
              <a:xfrm>
                <a:off x="1732074" y="3140968"/>
                <a:ext cx="741156" cy="72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" name="円/楕円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74" y="3140968"/>
                <a:ext cx="741156" cy="72008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円/楕円 8"/>
              <p:cNvSpPr/>
              <p:nvPr/>
            </p:nvSpPr>
            <p:spPr>
              <a:xfrm>
                <a:off x="4766948" y="3136537"/>
                <a:ext cx="741156" cy="720080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3200" i="1" smtClean="0">
                              <a:latin typeface="Cambria Math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9" name="円/楕円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48" y="3136537"/>
                <a:ext cx="741156" cy="72008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683568" y="4047980"/>
            <a:ext cx="2993088" cy="40011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 err="1" smtClean="0"/>
              <a:t>Majorana</a:t>
            </a:r>
            <a:r>
              <a:rPr lang="en-US" altLang="ja-JP" sz="2000" b="1" dirty="0" smtClean="0"/>
              <a:t>-type Fermion</a:t>
            </a:r>
            <a:endParaRPr kumimoji="1" lang="ja-JP" altLang="en-US" sz="2000" b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691680" y="4470050"/>
            <a:ext cx="915028" cy="759150"/>
            <a:chOff x="3995936" y="4561412"/>
            <a:chExt cx="915028" cy="759150"/>
          </a:xfrm>
        </p:grpSpPr>
        <p:sp>
          <p:nvSpPr>
            <p:cNvPr id="13" name="円/楕円 12"/>
            <p:cNvSpPr/>
            <p:nvPr/>
          </p:nvSpPr>
          <p:spPr>
            <a:xfrm>
              <a:off x="4067944" y="4581128"/>
              <a:ext cx="741156" cy="72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/>
            </a:p>
          </p:txBody>
        </p:sp>
        <p:sp>
          <p:nvSpPr>
            <p:cNvPr id="14" name="弦 13"/>
            <p:cNvSpPr/>
            <p:nvPr/>
          </p:nvSpPr>
          <p:spPr>
            <a:xfrm>
              <a:off x="4099195" y="4561412"/>
              <a:ext cx="701353" cy="759150"/>
            </a:xfrm>
            <a:prstGeom prst="chord">
              <a:avLst>
                <a:gd name="adj1" fmla="val 18889842"/>
                <a:gd name="adj2" fmla="val 8002220"/>
              </a:avLst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3995936" y="4582869"/>
                  <a:ext cx="9150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𝜈</m:t>
                        </m:r>
                      </m:oMath>
                    </m:oMathPara>
                  </a14:m>
                  <a:endParaRPr kumimoji="1"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4582869"/>
                  <a:ext cx="915028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グループ化 15"/>
          <p:cNvGrpSpPr/>
          <p:nvPr/>
        </p:nvGrpSpPr>
        <p:grpSpPr>
          <a:xfrm>
            <a:off x="4860032" y="4470050"/>
            <a:ext cx="915028" cy="759150"/>
            <a:chOff x="3945004" y="4561412"/>
            <a:chExt cx="915028" cy="759150"/>
          </a:xfrm>
        </p:grpSpPr>
        <p:sp>
          <p:nvSpPr>
            <p:cNvPr id="17" name="円/楕円 16"/>
            <p:cNvSpPr/>
            <p:nvPr/>
          </p:nvSpPr>
          <p:spPr>
            <a:xfrm>
              <a:off x="4067944" y="4581128"/>
              <a:ext cx="741156" cy="72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/>
            </a:p>
          </p:txBody>
        </p:sp>
        <p:sp>
          <p:nvSpPr>
            <p:cNvPr id="18" name="弦 17"/>
            <p:cNvSpPr/>
            <p:nvPr/>
          </p:nvSpPr>
          <p:spPr>
            <a:xfrm>
              <a:off x="4071451" y="4561412"/>
              <a:ext cx="701353" cy="759150"/>
            </a:xfrm>
            <a:prstGeom prst="chord">
              <a:avLst>
                <a:gd name="adj1" fmla="val 8029731"/>
                <a:gd name="adj2" fmla="val 18782789"/>
              </a:avLst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945004" y="4589882"/>
                  <a:ext cx="915028" cy="710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𝜈</m:t>
                        </m:r>
                      </m:oMath>
                    </m:oMathPara>
                  </a14:m>
                  <a:endParaRPr kumimoji="1"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5004" y="4589882"/>
                  <a:ext cx="915028" cy="71096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左右矢印 19"/>
          <p:cNvSpPr/>
          <p:nvPr/>
        </p:nvSpPr>
        <p:spPr>
          <a:xfrm>
            <a:off x="2630464" y="3193568"/>
            <a:ext cx="2031814" cy="6099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charge conjugation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左右矢印 20"/>
          <p:cNvSpPr/>
          <p:nvPr/>
        </p:nvSpPr>
        <p:spPr>
          <a:xfrm>
            <a:off x="2764005" y="4527930"/>
            <a:ext cx="2031814" cy="6099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charge conjugation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5576" y="5445224"/>
            <a:ext cx="763284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dirty="0" smtClean="0"/>
              <a:t>Neutrino is the only known particle which can be </a:t>
            </a:r>
            <a:r>
              <a:rPr kumimoji="1" lang="en-US" altLang="ja-JP" sz="2400" dirty="0" err="1" smtClean="0"/>
              <a:t>Majorana</a:t>
            </a:r>
            <a:r>
              <a:rPr kumimoji="1" lang="en-US" altLang="ja-JP" sz="2400" dirty="0" smtClean="0"/>
              <a:t>-type Fermion.</a:t>
            </a:r>
          </a:p>
          <a:p>
            <a:pPr>
              <a:lnSpc>
                <a:spcPct val="90000"/>
              </a:lnSpc>
            </a:pPr>
            <a:r>
              <a:rPr kumimoji="1" lang="en-US" altLang="ja-JP" sz="2400" dirty="0" smtClean="0"/>
              <a:t>Is neutrino </a:t>
            </a:r>
            <a:r>
              <a:rPr kumimoji="1" lang="en-US" altLang="ja-JP" sz="2400" dirty="0" err="1" smtClean="0"/>
              <a:t>Majorana</a:t>
            </a:r>
            <a:r>
              <a:rPr kumimoji="1" lang="en-US" altLang="ja-JP" sz="2400" dirty="0" smtClean="0"/>
              <a:t>?</a:t>
            </a: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24049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23528" y="1908630"/>
            <a:ext cx="4186410" cy="22404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52" y="1908630"/>
            <a:ext cx="4236849" cy="4196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430601" y="1910812"/>
                <a:ext cx="23161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Bands by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 oscillation and </a:t>
                </a:r>
                <a:r>
                  <a:rPr kumimoji="1" lang="en-US" altLang="ja-JP" dirty="0" err="1" smtClean="0">
                    <a:solidFill>
                      <a:schemeClr val="bg1"/>
                    </a:solidFill>
                  </a:rPr>
                  <a:t>Mjorana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 phase</a:t>
                </a:r>
              </a:p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Inverted MO</a:t>
                </a:r>
              </a:p>
              <a:p>
                <a:r>
                  <a:rPr lang="en-US" altLang="ja-JP" dirty="0" smtClean="0">
                    <a:solidFill>
                      <a:srgbClr val="1C1CFF"/>
                    </a:solidFill>
                  </a:rPr>
                  <a:t>Normal MO</a:t>
                </a:r>
                <a:endParaRPr kumimoji="1" lang="ja-JP" altLang="en-US" dirty="0">
                  <a:solidFill>
                    <a:srgbClr val="1C1CFF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01" y="1910812"/>
                <a:ext cx="2316186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368" t="-2538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140" y="267966"/>
            <a:ext cx="8300340" cy="76691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What’s else?   </a:t>
            </a:r>
            <a:r>
              <a:rPr lang="en-US" altLang="ja-JP" dirty="0">
                <a:solidFill>
                  <a:srgbClr val="FFFF00"/>
                </a:solidFill>
              </a:rPr>
              <a:t>known</a:t>
            </a:r>
            <a:r>
              <a:rPr lang="en-US" altLang="ja-JP" dirty="0"/>
              <a:t> unknowns</a:t>
            </a:r>
            <a:br>
              <a:rPr lang="en-US" altLang="ja-JP" dirty="0"/>
            </a:br>
            <a:r>
              <a:rPr lang="en-US" altLang="ja-JP" dirty="0" smtClean="0"/>
              <a:t>(3) </a:t>
            </a:r>
            <a:r>
              <a:rPr lang="en-US" altLang="ja-JP" dirty="0" err="1"/>
              <a:t>Majorana</a:t>
            </a:r>
            <a:r>
              <a:rPr lang="en-US" altLang="ja-JP" dirty="0"/>
              <a:t>?  and absolute mass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コンテンツ プレースホルダー 43"/>
              <p:cNvSpPr>
                <a:spLocks noGrp="1"/>
              </p:cNvSpPr>
              <p:nvPr>
                <p:ph idx="1"/>
              </p:nvPr>
            </p:nvSpPr>
            <p:spPr>
              <a:xfrm>
                <a:off x="84541" y="4485930"/>
                <a:ext cx="4573150" cy="2191442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000" dirty="0" smtClean="0"/>
                  <a:t>Happens only if neutrino has </a:t>
                </a:r>
                <a:r>
                  <a:rPr lang="en-US" altLang="ja-JP" sz="2000" dirty="0" err="1" smtClean="0"/>
                  <a:t>Majorana</a:t>
                </a:r>
                <a:r>
                  <a:rPr lang="en-US" altLang="ja-JP" sz="2000" dirty="0" smtClean="0"/>
                  <a:t>-type mass.</a:t>
                </a:r>
              </a:p>
              <a:p>
                <a:r>
                  <a:rPr lang="en-US" altLang="ja-JP" sz="2000" dirty="0"/>
                  <a:t>Life time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Cambria Math"/>
                      </a:rPr>
                      <m:t>∝ </m:t>
                    </m:r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ja-JP" altLang="en-US" sz="2000" i="1">
                            <a:latin typeface="Cambria Math"/>
                            <a:ea typeface="Cambria Math"/>
                          </a:rPr>
                          <m:t>𝛽𝛽</m:t>
                        </m:r>
                      </m:sub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altLang="ja-JP" sz="2000" dirty="0" smtClean="0"/>
                  <a:t>, </a:t>
                </a:r>
              </a:p>
              <a:p>
                <a:pPr marL="205795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7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ja-JP" altLang="en-US" sz="1700" i="1" smtClean="0">
                            <a:latin typeface="Cambria Math" panose="02040503050406030204" pitchFamily="18" charset="0"/>
                          </a:rPr>
                          <m:t>𝛽𝛽</m:t>
                        </m:r>
                      </m:sub>
                    </m:sSub>
                    <m:r>
                      <a:rPr lang="en-US" altLang="ja-JP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ja-JP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ja-JP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ja-JP" sz="17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ja-JP" sz="1700" dirty="0" smtClean="0"/>
                  <a:t> </a:t>
                </a:r>
              </a:p>
              <a:p>
                <a:pPr marL="205795" lvl="1" indent="0">
                  <a:buNone/>
                </a:pPr>
                <a:r>
                  <a:rPr lang="en-US" altLang="ja-JP" sz="1700" dirty="0" smtClean="0">
                    <a:latin typeface="Calibri" panose="020F0502020204030204" pitchFamily="34" charset="0"/>
                  </a:rPr>
                  <a:t>→ can determine absolute mass</a:t>
                </a:r>
                <a:endParaRPr lang="en-US" altLang="ja-JP" sz="1700" dirty="0" smtClean="0"/>
              </a:p>
            </p:txBody>
          </p:sp>
        </mc:Choice>
        <mc:Fallback xmlns="">
          <p:sp>
            <p:nvSpPr>
              <p:cNvPr id="44" name="コンテンツ プレースホルダー 4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41" y="4485930"/>
                <a:ext cx="4573150" cy="2191442"/>
              </a:xfrm>
              <a:blipFill rotWithShape="0">
                <a:blip r:embed="rId5"/>
                <a:stretch>
                  <a:fillRect l="-1200" t="-30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382121" y="2062945"/>
            <a:ext cx="3954368" cy="1917852"/>
            <a:chOff x="382121" y="2062945"/>
            <a:chExt cx="3954368" cy="1917852"/>
          </a:xfrm>
        </p:grpSpPr>
        <p:sp>
          <p:nvSpPr>
            <p:cNvPr id="25" name="円/楕円 24"/>
            <p:cNvSpPr/>
            <p:nvPr/>
          </p:nvSpPr>
          <p:spPr bwMode="auto">
            <a:xfrm>
              <a:off x="2799539" y="2321155"/>
              <a:ext cx="703309" cy="140661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6" name="円/楕円 5"/>
            <p:cNvSpPr/>
            <p:nvPr/>
          </p:nvSpPr>
          <p:spPr bwMode="auto">
            <a:xfrm>
              <a:off x="950178" y="2321155"/>
              <a:ext cx="703309" cy="140661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 bwMode="auto">
            <a:xfrm>
              <a:off x="1365871" y="2808061"/>
              <a:ext cx="175827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線コネクタ 9"/>
            <p:cNvCxnSpPr/>
            <p:nvPr/>
          </p:nvCxnSpPr>
          <p:spPr bwMode="auto">
            <a:xfrm>
              <a:off x="1365871" y="3272067"/>
              <a:ext cx="1758272" cy="15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円弧 10"/>
            <p:cNvSpPr/>
            <p:nvPr/>
          </p:nvSpPr>
          <p:spPr bwMode="auto">
            <a:xfrm>
              <a:off x="1717526" y="2803341"/>
              <a:ext cx="528406" cy="470292"/>
            </a:xfrm>
            <a:prstGeom prst="arc">
              <a:avLst>
                <a:gd name="adj1" fmla="val 17530613"/>
                <a:gd name="adj2" fmla="val 4289773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 bwMode="auto">
            <a:xfrm flipV="1">
              <a:off x="2058037" y="2289215"/>
              <a:ext cx="602536" cy="5188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"/>
            <p:cNvCxnSpPr/>
            <p:nvPr/>
          </p:nvCxnSpPr>
          <p:spPr bwMode="auto">
            <a:xfrm>
              <a:off x="2058037" y="3264427"/>
              <a:ext cx="602536" cy="4633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382121" y="2097186"/>
                  <a:ext cx="1136114" cy="433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𝐴</m:t>
                            </m:r>
                          </m:sup>
                          <m:e>
                            <m: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sPre>
                      </m:oMath>
                    </m:oMathPara>
                  </a14:m>
                  <a:endParaRPr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21" y="2097186"/>
                  <a:ext cx="1136114" cy="4331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1095118" y="2645759"/>
                  <a:ext cx="19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118" y="2645759"/>
                  <a:ext cx="19790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468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122418" y="3125684"/>
                  <a:ext cx="19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418" y="3125684"/>
                  <a:ext cx="19790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242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168608" y="2664599"/>
                  <a:ext cx="19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608" y="2664599"/>
                  <a:ext cx="19790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6250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3168609" y="3125684"/>
                  <a:ext cx="19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609" y="3125684"/>
                  <a:ext cx="19790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56250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3200375" y="2062945"/>
                  <a:ext cx="1136114" cy="433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𝐴</m:t>
                            </m:r>
                          </m:sup>
                          <m:e>
                            <m: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𝑍</m:t>
                            </m:r>
                            <m: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+2)</m:t>
                            </m:r>
                          </m:e>
                        </m:sPre>
                      </m:oMath>
                    </m:oMathPara>
                  </a14:m>
                  <a:endParaRPr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375" y="2062945"/>
                  <a:ext cx="1136114" cy="43319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5914" b="-140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矢印コネクタ 28"/>
            <p:cNvCxnSpPr/>
            <p:nvPr/>
          </p:nvCxnSpPr>
          <p:spPr bwMode="auto">
            <a:xfrm>
              <a:off x="1717526" y="2808061"/>
              <a:ext cx="16230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矢印コネクタ 29"/>
            <p:cNvCxnSpPr/>
            <p:nvPr/>
          </p:nvCxnSpPr>
          <p:spPr bwMode="auto">
            <a:xfrm>
              <a:off x="2420835" y="2808061"/>
              <a:ext cx="16230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矢印コネクタ 30"/>
            <p:cNvCxnSpPr/>
            <p:nvPr/>
          </p:nvCxnSpPr>
          <p:spPr bwMode="auto">
            <a:xfrm>
              <a:off x="1771626" y="3271400"/>
              <a:ext cx="16230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矢印コネクタ 31"/>
            <p:cNvCxnSpPr/>
            <p:nvPr/>
          </p:nvCxnSpPr>
          <p:spPr bwMode="auto">
            <a:xfrm>
              <a:off x="2529036" y="3271400"/>
              <a:ext cx="16230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矢印コネクタ 32"/>
            <p:cNvCxnSpPr>
              <a:stCxn id="11" idx="2"/>
            </p:cNvCxnSpPr>
            <p:nvPr/>
          </p:nvCxnSpPr>
          <p:spPr bwMode="auto">
            <a:xfrm>
              <a:off x="2057150" y="3263847"/>
              <a:ext cx="302155" cy="2322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線矢印コネクタ 37"/>
            <p:cNvCxnSpPr/>
            <p:nvPr/>
          </p:nvCxnSpPr>
          <p:spPr bwMode="auto">
            <a:xfrm flipV="1">
              <a:off x="2058037" y="2548639"/>
              <a:ext cx="301267" cy="25942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10187" y="3611465"/>
                  <a:ext cx="3787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187" y="3611465"/>
                  <a:ext cx="378705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2610187" y="2097186"/>
                  <a:ext cx="3787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187" y="2097186"/>
                  <a:ext cx="378705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1508667" y="2888308"/>
                  <a:ext cx="9133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𝝂</m:t>
                        </m:r>
                        <m:r>
                          <a:rPr lang="en-US" altLang="ja-JP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ja-JP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1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𝝂</m:t>
                            </m:r>
                          </m:e>
                        </m:acc>
                      </m:oMath>
                    </m:oMathPara>
                  </a14:m>
                  <a:endParaRPr lang="ja-JP" altLang="en-U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667" y="2888308"/>
                  <a:ext cx="913395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18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90063" y="1232412"/>
                <a:ext cx="54825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neutrino-less double-beta (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ja-JP" alt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𝝂𝜷𝜷</m:t>
                    </m:r>
                  </m:oMath>
                </a14:m>
                <a:r>
                  <a:rPr lang="en-US" altLang="ja-JP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decay</a:t>
                </a:r>
                <a:endParaRPr lang="ja-JP" altLang="en-US" sz="2400" b="1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3" y="1232412"/>
                <a:ext cx="5482591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1778" t="-11842" r="-1444" b="-35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6300192" y="5157192"/>
            <a:ext cx="18569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 smtClean="0">
                <a:solidFill>
                  <a:schemeClr val="bg1"/>
                </a:solidFill>
              </a:rPr>
              <a:t>limit by Cosmology</a:t>
            </a:r>
          </a:p>
          <a:p>
            <a:pPr>
              <a:lnSpc>
                <a:spcPct val="90000"/>
              </a:lnSpc>
            </a:pPr>
            <a:r>
              <a:rPr kumimoji="1" lang="en-US" altLang="ja-JP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0.23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 eV(95%C.L.)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rot="5400000">
            <a:off x="8534560" y="4874350"/>
            <a:ext cx="306288" cy="331852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7956107" y="5094312"/>
                <a:ext cx="100208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sz="1600" dirty="0" smtClean="0">
                    <a:solidFill>
                      <a:schemeClr val="bg1"/>
                    </a:solidFill>
                  </a:rPr>
                  <a:t>limit by</a:t>
                </a:r>
              </a:p>
              <a:p>
                <a:pPr>
                  <a:lnSpc>
                    <a:spcPct val="90000"/>
                  </a:lnSpc>
                </a:pPr>
                <a:r>
                  <a:rPr kumimoji="1" lang="en-US" altLang="ja-JP" sz="1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en-US" altLang="ja-JP" sz="1600" dirty="0" smtClean="0">
                    <a:solidFill>
                      <a:schemeClr val="bg1"/>
                    </a:solidFill>
                  </a:rPr>
                  <a:t>-decay</a:t>
                </a:r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107" y="5094312"/>
                <a:ext cx="1002084" cy="535531"/>
              </a:xfrm>
              <a:prstGeom prst="rect">
                <a:avLst/>
              </a:prstGeom>
              <a:blipFill rotWithShape="0">
                <a:blip r:embed="rId16"/>
                <a:stretch>
                  <a:fillRect l="-3030" t="-7955"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下矢印 36"/>
          <p:cNvSpPr/>
          <p:nvPr/>
        </p:nvSpPr>
        <p:spPr>
          <a:xfrm rot="5400000">
            <a:off x="7349274" y="4878004"/>
            <a:ext cx="306288" cy="331852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5230114" y="3501008"/>
            <a:ext cx="3590358" cy="8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下矢印 39"/>
          <p:cNvSpPr/>
          <p:nvPr/>
        </p:nvSpPr>
        <p:spPr>
          <a:xfrm>
            <a:off x="6329560" y="3501008"/>
            <a:ext cx="485759" cy="533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012160" y="3151515"/>
            <a:ext cx="2031999" cy="2774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double beta-decay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72439" y="6237312"/>
            <a:ext cx="194933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PDG2015</a:t>
            </a:r>
            <a:endParaRPr kumimoji="1" lang="ja-JP" altLang="en-US" sz="1600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noProof="0" smtClean="0"/>
              <a:pPr/>
              <a:t>24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2543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88930" y="4517010"/>
                <a:ext cx="3907006" cy="82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1" lang="en-US" altLang="ja-JP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ja-JP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800" i="1" smtClea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0" y="4517010"/>
                <a:ext cx="3907006" cy="826445"/>
              </a:xfrm>
              <a:prstGeom prst="rect">
                <a:avLst/>
              </a:prstGeom>
              <a:blipFill rotWithShape="0">
                <a:blip r:embed="rId3"/>
                <a:stretch>
                  <a:fillRect r="-85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 descr="see-s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56" y="4232247"/>
            <a:ext cx="2661424" cy="19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6582" y="188640"/>
            <a:ext cx="7065818" cy="858753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What’s else?   </a:t>
            </a:r>
            <a:r>
              <a:rPr lang="en-US" altLang="ja-JP" sz="3200" dirty="0">
                <a:solidFill>
                  <a:srgbClr val="FFFF00"/>
                </a:solidFill>
              </a:rPr>
              <a:t>known</a:t>
            </a:r>
            <a:r>
              <a:rPr lang="en-US" altLang="ja-JP" sz="3200" dirty="0"/>
              <a:t> unknowns</a:t>
            </a:r>
            <a:br>
              <a:rPr lang="en-US" altLang="ja-JP" sz="3200" dirty="0"/>
            </a:br>
            <a:r>
              <a:rPr lang="en-US" altLang="ja-JP" sz="3200" dirty="0"/>
              <a:t>(4) Why so light?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59120" y="6304235"/>
            <a:ext cx="2133600" cy="365125"/>
          </a:xfrm>
        </p:spPr>
        <p:txBody>
          <a:bodyPr/>
          <a:lstStyle/>
          <a:p>
            <a:fld id="{52107472-9886-4605-85DB-1D5ED02D3536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95536" y="1046977"/>
            <a:ext cx="8405362" cy="2382023"/>
            <a:chOff x="566711" y="1720597"/>
            <a:chExt cx="8405362" cy="2382023"/>
          </a:xfrm>
        </p:grpSpPr>
        <p:pic>
          <p:nvPicPr>
            <p:cNvPr id="9" name="Picture 4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6711" y="1773765"/>
              <a:ext cx="5075004" cy="2328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359613" y="2808925"/>
              <a:ext cx="182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c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harged lepton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358799" y="1913471"/>
              <a:ext cx="182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up quark family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214783" y="2273511"/>
              <a:ext cx="2088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down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  quark family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158999" y="272517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354906" y="1720597"/>
              <a:ext cx="308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u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447031" y="219221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d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879079" y="27158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endParaRPr kumimoji="1" lang="ja-JP" altLang="en-US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239119" y="17298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c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959199" y="17298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t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879079" y="21829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383135" y="219221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b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311127" y="27158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  <a:latin typeface="Symbol" pitchFamily="18" charset="2"/>
                </a:rPr>
                <a:t>t</a:t>
              </a:r>
              <a:endParaRPr kumimoji="1" lang="ja-JP" altLang="en-US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782735" y="3380966"/>
              <a:ext cx="1656184" cy="388797"/>
              <a:chOff x="251520" y="2977163"/>
              <a:chExt cx="1656184" cy="388797"/>
            </a:xfrm>
          </p:grpSpPr>
          <p:cxnSp>
            <p:nvCxnSpPr>
              <p:cNvPr id="23" name="直線コネクタ 22"/>
              <p:cNvCxnSpPr/>
              <p:nvPr/>
            </p:nvCxnSpPr>
            <p:spPr>
              <a:xfrm>
                <a:off x="683568" y="3004526"/>
                <a:ext cx="0" cy="36143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 flipH="1">
                <a:off x="251520" y="3185243"/>
                <a:ext cx="405647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855202" y="2977163"/>
                <a:ext cx="1052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neutrino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右中かっこ 2"/>
            <p:cNvSpPr/>
            <p:nvPr/>
          </p:nvSpPr>
          <p:spPr>
            <a:xfrm>
              <a:off x="5391247" y="1823441"/>
              <a:ext cx="576064" cy="1314166"/>
            </a:xfrm>
            <a:prstGeom prst="rightBrace">
              <a:avLst>
                <a:gd name="adj1" fmla="val 8333"/>
                <a:gd name="adj2" fmla="val 7387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039319" y="2520185"/>
              <a:ext cx="2932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Dirac </a:t>
              </a:r>
              <a:r>
                <a:rPr lang="en-US" altLang="ja-JP" dirty="0" err="1" smtClean="0"/>
                <a:t>Fermionn</a:t>
              </a:r>
              <a:endParaRPr lang="en-US" altLang="ja-JP" dirty="0" smtClean="0"/>
            </a:p>
            <a:p>
              <a:r>
                <a:rPr lang="en-US" altLang="ja-JP" dirty="0" smtClean="0"/>
                <a:t>mass via coupling to Higgs </a:t>
              </a:r>
              <a:endParaRPr lang="en-US" altLang="ja-JP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31494" y="3573016"/>
            <a:ext cx="6094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Seesaw mechanism</a:t>
            </a:r>
            <a:endParaRPr lang="en-US" altLang="ja-JP" sz="1400" dirty="0">
              <a:solidFill>
                <a:srgbClr val="FFFF00"/>
              </a:solidFill>
            </a:endParaRPr>
          </a:p>
          <a:p>
            <a:r>
              <a:rPr kumimoji="1" lang="en-US" altLang="ja-JP" sz="1400" dirty="0" err="1" smtClean="0"/>
              <a:t>Minkowski</a:t>
            </a:r>
            <a:r>
              <a:rPr kumimoji="1" lang="en-US" altLang="ja-JP" sz="1400" dirty="0" smtClean="0"/>
              <a:t>,(’77), </a:t>
            </a:r>
            <a:r>
              <a:rPr kumimoji="1" lang="en-US" altLang="ja-JP" sz="1400" dirty="0" err="1" smtClean="0"/>
              <a:t>Yanagita</a:t>
            </a:r>
            <a:r>
              <a:rPr kumimoji="1" lang="en-US" altLang="ja-JP" sz="1400" dirty="0" smtClean="0"/>
              <a:t>(’79), </a:t>
            </a:r>
            <a:r>
              <a:rPr kumimoji="1" lang="en-US" altLang="ja-JP" sz="1400" dirty="0" err="1" smtClean="0"/>
              <a:t>GellMan</a:t>
            </a:r>
            <a:r>
              <a:rPr lang="en-US" altLang="ja-JP" sz="1400" dirty="0" err="1" smtClean="0"/>
              <a:t>nn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Ramondo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Slansky</a:t>
            </a:r>
            <a:r>
              <a:rPr lang="en-US" altLang="ja-JP" sz="1400" dirty="0" smtClean="0"/>
              <a:t>(’79),Glashow(‘79)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1979712" y="4953561"/>
            <a:ext cx="360040" cy="35706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>
            <a:endCxn id="27" idx="3"/>
          </p:cNvCxnSpPr>
          <p:nvPr/>
        </p:nvCxnSpPr>
        <p:spPr>
          <a:xfrm flipV="1">
            <a:off x="1584757" y="5258335"/>
            <a:ext cx="447682" cy="3143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48548" y="5544404"/>
            <a:ext cx="2265372" cy="53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Dirac mass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~1MeV</a:t>
            </a:r>
          </a:p>
        </p:txBody>
      </p:sp>
      <p:sp>
        <p:nvSpPr>
          <p:cNvPr id="31" name="円/楕円 30"/>
          <p:cNvSpPr/>
          <p:nvPr/>
        </p:nvSpPr>
        <p:spPr>
          <a:xfrm>
            <a:off x="2544161" y="4851461"/>
            <a:ext cx="515671" cy="5311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 flipH="1" flipV="1">
            <a:off x="3059832" y="5249313"/>
            <a:ext cx="475168" cy="483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2464470" y="5517232"/>
                <a:ext cx="2683594" cy="693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Majorana mass</a:t>
                </a:r>
                <a:r>
                  <a:rPr lang="ja-JP" altLang="en-US" sz="2000" dirty="0" smtClean="0"/>
                  <a:t> </a:t>
                </a:r>
                <a:endParaRPr lang="en-US" altLang="ja-JP" sz="2000" dirty="0" smtClean="0"/>
              </a:p>
              <a:p>
                <a:r>
                  <a:rPr kumimoji="1" lang="en-US" altLang="ja-JP" sz="2000" dirty="0"/>
                  <a:t> </a:t>
                </a:r>
                <a:r>
                  <a:rPr kumimoji="1" lang="en-US" altLang="ja-JP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GeV ~GUT scale?</a:t>
                </a: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470" y="5517232"/>
                <a:ext cx="2683594" cy="693712"/>
              </a:xfrm>
              <a:prstGeom prst="rect">
                <a:avLst/>
              </a:prstGeom>
              <a:blipFill rotWithShape="0">
                <a:blip r:embed="rId6"/>
                <a:stretch>
                  <a:fillRect l="-2273" t="-4386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右矢印 35"/>
          <p:cNvSpPr/>
          <p:nvPr/>
        </p:nvSpPr>
        <p:spPr>
          <a:xfrm>
            <a:off x="4427984" y="4928817"/>
            <a:ext cx="1928133" cy="732431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6364236" y="5096343"/>
                <a:ext cx="584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236" y="5096343"/>
                <a:ext cx="58402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円/楕円 27"/>
              <p:cNvSpPr/>
              <p:nvPr/>
            </p:nvSpPr>
            <p:spPr bwMode="auto">
              <a:xfrm>
                <a:off x="7737079" y="3789040"/>
                <a:ext cx="654618" cy="801506"/>
              </a:xfrm>
              <a:prstGeom prst="ellipse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kumimoji="0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円/楕円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7079" y="3789040"/>
                <a:ext cx="654618" cy="801506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4328291" y="4221088"/>
            <a:ext cx="2187925" cy="94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>
                <a:solidFill>
                  <a:srgbClr val="92D050"/>
                </a:solidFill>
              </a:rPr>
              <a:t>observed mass is the one </a:t>
            </a:r>
            <a:r>
              <a:rPr kumimoji="1" lang="en-US" altLang="ja-JP" sz="2000" dirty="0" err="1" smtClean="0">
                <a:solidFill>
                  <a:srgbClr val="92D050"/>
                </a:solidFill>
              </a:rPr>
              <a:t>diagonalized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13924" y="6343258"/>
            <a:ext cx="7526428" cy="4701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dirty="0" smtClean="0"/>
              <a:t>It is crucial to conclude if neutrino is </a:t>
            </a:r>
            <a:r>
              <a:rPr kumimoji="1" lang="en-US" altLang="ja-JP" sz="2400" dirty="0" err="1" smtClean="0"/>
              <a:t>Majorana</a:t>
            </a:r>
            <a:r>
              <a:rPr kumimoji="1" lang="en-US" altLang="ja-JP" sz="2400" dirty="0" smtClean="0"/>
              <a:t> or Dirac.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9540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6635079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What’s else? </a:t>
            </a:r>
            <a:r>
              <a:rPr lang="en-US" altLang="ja-JP" sz="3200" dirty="0" smtClean="0">
                <a:solidFill>
                  <a:srgbClr val="FFFF00"/>
                </a:solidFill>
              </a:rPr>
              <a:t>known</a:t>
            </a:r>
            <a:r>
              <a:rPr lang="en-US" altLang="ja-JP" sz="3200" dirty="0" smtClean="0"/>
              <a:t> unknowns</a:t>
            </a:r>
            <a:br>
              <a:rPr lang="en-US" altLang="ja-JP" sz="3200" dirty="0" smtClean="0"/>
            </a:br>
            <a:r>
              <a:rPr lang="en-US" altLang="ja-JP" sz="3200" dirty="0" smtClean="0"/>
              <a:t>(5) </a:t>
            </a:r>
            <a:r>
              <a:rPr lang="en-US" altLang="ja-JP" sz="3200" dirty="0" err="1" smtClean="0"/>
              <a:t>Leptogenesis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 4"/>
              <p:cNvSpPr>
                <a:spLocks noGrp="1"/>
              </p:cNvSpPr>
              <p:nvPr>
                <p:ph idx="1"/>
              </p:nvPr>
            </p:nvSpPr>
            <p:spPr>
              <a:xfrm>
                <a:off x="799119" y="1333872"/>
                <a:ext cx="7733321" cy="475942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ja-JP" dirty="0" smtClean="0"/>
                  <a:t> Matter in the present universe ← 10</a:t>
                </a:r>
                <a:r>
                  <a:rPr lang="en-US" altLang="ja-JP" baseline="30000" dirty="0" smtClean="0"/>
                  <a:t>-9 </a:t>
                </a:r>
                <a:r>
                  <a:rPr lang="en-US" altLang="ja-JP" dirty="0" smtClean="0"/>
                  <a:t>difference in quark and anti-quark in early universe.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ja-JP" dirty="0" smtClean="0"/>
                  <a:t> Which CPV produced this difference?</a:t>
                </a:r>
              </a:p>
              <a:p>
                <a:pPr lvl="1"/>
                <a:r>
                  <a:rPr lang="en-US" altLang="ja-JP" dirty="0" smtClean="0"/>
                  <a:t>CKM CPV is too small ( 7 orders of magnitude)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ja-JP" dirty="0" smtClean="0"/>
                  <a:t> </a:t>
                </a:r>
                <a:r>
                  <a:rPr lang="en-US" altLang="ja-JP" dirty="0" err="1" smtClean="0"/>
                  <a:t>Leptogenesis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CPV in the decay of Heavy right-handed neutrino </a:t>
                </a:r>
              </a:p>
              <a:p>
                <a:pPr lvl="1"/>
                <a:r>
                  <a:rPr lang="en-US" altLang="ja-JP" dirty="0" smtClean="0"/>
                  <a:t>The mass required for the seesaw mechanism well match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ja-JP" dirty="0" smtClean="0"/>
                  <a:t> Confirmations of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 smtClean="0"/>
                  <a:t> as </a:t>
                </a:r>
                <a:r>
                  <a:rPr lang="en-US" altLang="ja-JP" dirty="0" err="1" smtClean="0"/>
                  <a:t>Majorana</a:t>
                </a:r>
                <a:r>
                  <a:rPr lang="en-US" altLang="ja-JP" dirty="0" smtClean="0"/>
                  <a:t>-type and CPV in lepton sector are important </a:t>
                </a:r>
              </a:p>
              <a:p>
                <a:pPr lvl="1"/>
                <a:r>
                  <a:rPr lang="en-US" altLang="ja-JP" dirty="0" smtClean="0"/>
                  <a:t>CPV in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 smtClean="0"/>
                  <a:t> oscillation could be either non-related or related, but important to demonstrate that nature allows CPV large enough to create the universe</a:t>
                </a:r>
                <a:endParaRPr lang="en-US" altLang="ja-JP" dirty="0"/>
              </a:p>
              <a:p>
                <a:pPr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5" name="コンテンツ プレースホル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19" y="1333872"/>
                <a:ext cx="7733321" cy="4759424"/>
              </a:xfrm>
              <a:blipFill rotWithShape="0">
                <a:blip r:embed="rId2"/>
                <a:stretch>
                  <a:fillRect l="-473" t="-12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noProof="0" smtClean="0"/>
              <a:pPr/>
              <a:t>26</a:t>
            </a:fld>
            <a:endParaRPr lang="ja-JP" altLang="en-US" noProof="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8" y="4797152"/>
            <a:ext cx="8565881" cy="1660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896998" y="6124923"/>
                <a:ext cx="4095546" cy="3284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kumimoji="1" lang="ja-JP" altLang="en-US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0.09 →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fun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≥0.58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998" y="6124923"/>
                <a:ext cx="4095546" cy="328413"/>
              </a:xfrm>
              <a:prstGeom prst="rect">
                <a:avLst/>
              </a:prstGeom>
              <a:blipFill rotWithShape="0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843808" y="6453336"/>
            <a:ext cx="14401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dirty="0" smtClean="0"/>
              <a:t>PDG2015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3259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7077" y="260648"/>
            <a:ext cx="7733355" cy="748245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What’s else? </a:t>
            </a:r>
            <a:r>
              <a:rPr lang="ja-JP" altLang="en-US" sz="3200" dirty="0"/>
              <a:t> </a:t>
            </a:r>
            <a:r>
              <a:rPr lang="en-US" altLang="ja-JP" sz="3200" b="1" dirty="0" smtClean="0">
                <a:solidFill>
                  <a:srgbClr val="FF00FF"/>
                </a:solidFill>
              </a:rPr>
              <a:t>un</a:t>
            </a:r>
            <a:r>
              <a:rPr lang="en-US" altLang="ja-JP" sz="3200" dirty="0" smtClean="0">
                <a:solidFill>
                  <a:srgbClr val="FFFF00"/>
                </a:solidFill>
              </a:rPr>
              <a:t>known</a:t>
            </a:r>
            <a:r>
              <a:rPr lang="en-US" altLang="ja-JP" sz="3200" dirty="0" smtClean="0"/>
              <a:t> unknowns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/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445500" y="1182231"/>
                <a:ext cx="8132926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ja-JP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𝐾</m:t>
                    </m:r>
                    <m:r>
                      <m:rPr>
                        <m:nor/>
                      </m:rPr>
                      <a:rPr kumimoji="0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ja-JP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kumimoji="0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ja-JP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nor/>
                      </m:rPr>
                      <a:rPr kumimoji="0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ja-JP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0" lang="en-US" altLang="ja-JP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ja-JP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US" altLang="ja-JP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and LHC</a:t>
                </a:r>
                <a:r>
                  <a:rPr kumimoji="0" lang="en-US" altLang="ja-JP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:  searching for </a:t>
                </a:r>
                <a:r>
                  <a:rPr kumimoji="0" lang="en-US" altLang="ja-JP" sz="2000" dirty="0" smtClean="0">
                    <a:latin typeface="Arial" panose="020B0604020202020204" pitchFamily="34" charset="0"/>
                  </a:rPr>
                  <a:t>&lt;10TeV</a:t>
                </a:r>
                <a:r>
                  <a:rPr kumimoji="0" lang="ja-JP" altLang="en-US" sz="2000" dirty="0">
                    <a:latin typeface="Arial" panose="020B0604020202020204" pitchFamily="34" charset="0"/>
                  </a:rPr>
                  <a:t> </a:t>
                </a:r>
                <a:r>
                  <a:rPr kumimoji="0" lang="en-US" altLang="ja-JP" sz="2000" dirty="0" smtClean="0">
                    <a:latin typeface="Arial" panose="020B0604020202020204" pitchFamily="34" charset="0"/>
                  </a:rPr>
                  <a:t>new physics. Sensitivity by </a:t>
                </a:r>
                <a14:m>
                  <m:oMath xmlns:m="http://schemas.openxmlformats.org/officeDocument/2006/math">
                    <m:r>
                      <a:rPr kumimoji="0" lang="ja-JP" altLang="en-US" sz="20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0" lang="en-US" altLang="ja-JP" sz="2000" dirty="0" smtClean="0">
                    <a:latin typeface="Arial" panose="020B0604020202020204" pitchFamily="34" charset="0"/>
                  </a:rPr>
                  <a:t> measurements is weak. </a:t>
                </a:r>
                <a:r>
                  <a:rPr kumimoji="0" lang="ja-JP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　</a:t>
                </a:r>
                <a:endPara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0" lang="en-US" altLang="ja-JP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However, tiny</a:t>
                </a:r>
                <a:r>
                  <a:rPr kumimoji="0" lang="en-US" altLang="ja-JP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mass could be due to physics in very high energy, hence such physics could appear at</a:t>
                </a:r>
                <a:r>
                  <a:rPr kumimoji="0" lang="en-US" altLang="ja-JP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measurements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ja-JP" alt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kumimoji="0" lang="en-US" altLang="ja-JP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 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0" lang="en-US" altLang="ja-JP" sz="2000" dirty="0" smtClean="0">
                    <a:latin typeface="Arial" panose="020B0604020202020204" pitchFamily="34" charset="0"/>
                  </a:rPr>
                  <a:t>Now, we will enter the era where redundant measurements are possible </a:t>
                </a:r>
                <a:r>
                  <a:rPr kumimoji="0" lang="en-US" altLang="ja-JP" sz="2000" dirty="0" smtClean="0">
                    <a:latin typeface="Calibri" panose="020F0502020204030204" pitchFamily="34" charset="0"/>
                  </a:rPr>
                  <a:t>→ </a:t>
                </a:r>
                <a:r>
                  <a:rPr kumimoji="0" lang="en-US" altLang="ja-JP" sz="2000" dirty="0" smtClean="0">
                    <a:latin typeface="Arial" panose="020B0604020202020204" pitchFamily="34" charset="0"/>
                  </a:rPr>
                  <a:t> inconsistency means something beyond the standard 3-</a:t>
                </a:r>
                <a14:m>
                  <m:oMath xmlns:m="http://schemas.openxmlformats.org/officeDocument/2006/math">
                    <m:r>
                      <a:rPr kumimoji="0" lang="ja-JP" altLang="en-US" sz="20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framework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4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45500" y="1182231"/>
                <a:ext cx="8132926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750" t="-813" r="-75" b="-43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51" y="3424989"/>
            <a:ext cx="5833078" cy="297557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988168" y="6400567"/>
            <a:ext cx="6848992" cy="33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“Future </a:t>
            </a:r>
            <a:r>
              <a:rPr lang="en-US" altLang="ja-JP" sz="1600" dirty="0"/>
              <a:t>Experimental </a:t>
            </a:r>
            <a:r>
              <a:rPr lang="en-US" altLang="ja-JP" sz="1600" dirty="0" smtClean="0"/>
              <a:t>Programs” H. Murayama </a:t>
            </a:r>
            <a:r>
              <a:rPr lang="en-US" altLang="ja-JP" sz="1600" dirty="0" err="1" smtClean="0"/>
              <a:t>Phys.Scripta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T158 (2013) 014025</a:t>
            </a:r>
            <a:endParaRPr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547-5473-4121-BA51-C7C0384846B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7115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118" y="213814"/>
            <a:ext cx="7545764" cy="76691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What’s else? </a:t>
            </a:r>
            <a:r>
              <a:rPr lang="ja-JP" altLang="en-US" dirty="0"/>
              <a:t> </a:t>
            </a:r>
            <a:r>
              <a:rPr lang="en-US" altLang="ja-JP" b="1" dirty="0">
                <a:solidFill>
                  <a:srgbClr val="FF00FF"/>
                </a:solidFill>
              </a:rPr>
              <a:t>un</a:t>
            </a:r>
            <a:r>
              <a:rPr lang="en-US" altLang="ja-JP" dirty="0">
                <a:solidFill>
                  <a:srgbClr val="FFFF00"/>
                </a:solidFill>
              </a:rPr>
              <a:t>known</a:t>
            </a:r>
            <a:r>
              <a:rPr lang="en-US" altLang="ja-JP" dirty="0"/>
              <a:t> unknowns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21830" y="1250032"/>
                <a:ext cx="8300342" cy="426720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1600" dirty="0" smtClean="0"/>
                  <a:t>Maximal allowed CP-</a:t>
                </a:r>
                <a:r>
                  <a:rPr lang="en-US" altLang="ja-JP" sz="1600" dirty="0" err="1" smtClean="0"/>
                  <a:t>asymetry</a:t>
                </a:r>
                <a:r>
                  <a:rPr lang="en-US" altLang="ja-JP" sz="1600" dirty="0" smtClean="0"/>
                  <a:t> in (anti-)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ja-JP" altLang="en-US" sz="16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anti</m:t>
                        </m:r>
                        <m:r>
                          <m:rPr>
                            <m:nor/>
                          </m:rPr>
                          <a:rPr lang="en-US" altLang="ja-JP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ja-JP" alt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sz="1600" dirty="0" smtClean="0"/>
                  <a:t> is 27%. If larger, new physics (e.g. sterile neutrino) </a:t>
                </a:r>
              </a:p>
              <a:p>
                <a:r>
                  <a:rPr lang="en-US" altLang="ja-JP" sz="1600" dirty="0" smtClean="0"/>
                  <a:t>very short baseline reactor 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sz="1600" dirty="0" smtClean="0"/>
                  <a:t> deficit, LSND/</a:t>
                </a:r>
                <a:r>
                  <a:rPr lang="en-US" altLang="ja-JP" sz="1600" dirty="0" err="1" smtClean="0"/>
                  <a:t>MiniBooNE</a:t>
                </a:r>
                <a:r>
                  <a:rPr lang="en-US" altLang="ja-JP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160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sz="1600" dirty="0" smtClean="0"/>
                  <a:t> excess : sterile?</a:t>
                </a:r>
              </a:p>
              <a:p>
                <a:r>
                  <a:rPr lang="en-US" altLang="ja-JP" sz="1600" dirty="0" smtClean="0"/>
                  <a:t>disappearance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ja-JP" altLang="en-US" sz="16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 </a:t>
                </a:r>
                <a:r>
                  <a:rPr kumimoji="1" lang="en-US" altLang="ja-JP" sz="1600" dirty="0" smtClean="0"/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160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kumimoji="1" lang="ja-JP" altLang="en-US" sz="16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en-US" altLang="ja-JP" sz="1600" dirty="0" smtClean="0">
                    <a:latin typeface="Calibri" panose="020F0502020204030204" pitchFamily="34" charset="0"/>
                  </a:rPr>
                  <a:t>. </a:t>
                </a:r>
                <a:r>
                  <a:rPr lang="en-US" altLang="ja-JP" sz="1600" dirty="0" smtClean="0">
                    <a:latin typeface="Calibri" panose="020F0502020204030204" pitchFamily="34" charset="0"/>
                  </a:rPr>
                  <a:t>If different,</a:t>
                </a:r>
                <a:r>
                  <a:rPr kumimoji="1" lang="ja-JP" altLang="en-US" sz="1600" dirty="0" smtClean="0">
                    <a:latin typeface="Calibri" panose="020F0502020204030204" pitchFamily="34" charset="0"/>
                  </a:rPr>
                  <a:t> </a:t>
                </a:r>
                <a:r>
                  <a:rPr kumimoji="1" lang="en-US" altLang="ja-JP" sz="1600" dirty="0" smtClean="0">
                    <a:latin typeface="Calibri" panose="020F0502020204030204" pitchFamily="34" charset="0"/>
                  </a:rPr>
                  <a:t>CPT violation or non-standard </a:t>
                </a:r>
                <a14:m>
                  <m:oMath xmlns:m="http://schemas.openxmlformats.org/officeDocument/2006/math">
                    <m:r>
                      <a:rPr kumimoji="1" lang="ja-JP" altLang="en-US" sz="16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1600" dirty="0" smtClean="0"/>
                  <a:t>-matter interaction</a:t>
                </a:r>
              </a:p>
              <a:p>
                <a:r>
                  <a:rPr lang="en-US" altLang="ja-JP" sz="1600" dirty="0" smtClean="0"/>
                  <a:t>Precise comparison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altLang="ja-JP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1" lang="ja-JP" altLang="en-US" sz="1600" dirty="0" smtClean="0"/>
                  <a:t> </a:t>
                </a:r>
                <a:r>
                  <a:rPr kumimoji="1" lang="en-US" altLang="ja-JP" sz="1600" dirty="0" smtClean="0"/>
                  <a:t>Solar vs reactor, reactor vs LBL’s at different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1600" dirty="0" smtClean="0"/>
                  <a:t>’s</a:t>
                </a:r>
              </a:p>
              <a:p>
                <a:r>
                  <a:rPr lang="en-US" altLang="ja-JP" sz="1600" dirty="0" smtClean="0"/>
                  <a:t>Consistency among 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ja-JP" altLang="en-US" sz="1600" dirty="0" smtClean="0"/>
                  <a:t> </a:t>
                </a:r>
                <a:r>
                  <a:rPr kumimoji="1" lang="en-US" altLang="ja-JP" sz="1600" dirty="0" smtClean="0"/>
                  <a:t>oscillation, cosmology and </a:t>
                </a:r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1600" dirty="0" smtClean="0"/>
                  <a:t>-less double-beta decay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830" y="1250032"/>
                <a:ext cx="8300342" cy="4267200"/>
              </a:xfrm>
              <a:blipFill rotWithShape="0">
                <a:blip r:embed="rId2"/>
                <a:stretch>
                  <a:fillRect l="-294" t="-1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noProof="0" smtClean="0"/>
              <a:pPr/>
              <a:t>28</a:t>
            </a:fld>
            <a:endParaRPr lang="ja-JP" altLang="en-US" noProof="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88" y="3735576"/>
            <a:ext cx="4130912" cy="30865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4" r="947"/>
          <a:stretch/>
        </p:blipFill>
        <p:spPr>
          <a:xfrm>
            <a:off x="5580112" y="3668057"/>
            <a:ext cx="2520280" cy="3145319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1691680" y="4725144"/>
            <a:ext cx="504056" cy="390992"/>
          </a:xfrm>
          <a:prstGeom prst="straightConnector1">
            <a:avLst/>
          </a:prstGeom>
          <a:ln w="254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331640" y="4437112"/>
                <a:ext cx="1584176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T2K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ja-JP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437112"/>
                <a:ext cx="1584176" cy="341632"/>
              </a:xfrm>
              <a:prstGeom prst="rect">
                <a:avLst/>
              </a:prstGeom>
              <a:blipFill rotWithShape="0">
                <a:blip r:embed="rId5"/>
                <a:stretch>
                  <a:fillRect l="-3077" t="-17857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442730" y="4528952"/>
                <a:ext cx="1584176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1" lang="en-US" altLang="ja-JP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T2K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kumimoji="1" lang="ja-JP" altLang="en-US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730" y="4528952"/>
                <a:ext cx="1584176" cy="341632"/>
              </a:xfrm>
              <a:prstGeom prst="rect">
                <a:avLst/>
              </a:prstGeom>
              <a:blipFill rotWithShape="0">
                <a:blip r:embed="rId6"/>
                <a:stretch>
                  <a:fillRect l="-3462" t="-17857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/>
          <p:nvPr/>
        </p:nvCxnSpPr>
        <p:spPr>
          <a:xfrm flipH="1">
            <a:off x="3383868" y="4778744"/>
            <a:ext cx="396044" cy="450456"/>
          </a:xfrm>
          <a:prstGeom prst="straightConnector1">
            <a:avLst/>
          </a:prstGeom>
          <a:ln w="25400">
            <a:solidFill>
              <a:srgbClr val="FF00FF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372200" y="50204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b="1" dirty="0" smtClean="0">
                <a:solidFill>
                  <a:srgbClr val="FF0000"/>
                </a:solidFill>
              </a:rPr>
              <a:t>solar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0272" y="4518256"/>
            <a:ext cx="12241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400" b="1" dirty="0" smtClean="0">
                <a:solidFill>
                  <a:srgbClr val="00B050"/>
                </a:solidFill>
              </a:rPr>
              <a:t>reactor</a:t>
            </a:r>
          </a:p>
          <a:p>
            <a:pPr>
              <a:lnSpc>
                <a:spcPct val="90000"/>
              </a:lnSpc>
            </a:pPr>
            <a:r>
              <a:rPr kumimoji="1" lang="en-US" altLang="ja-JP" sz="1400" b="1" dirty="0" smtClean="0">
                <a:solidFill>
                  <a:srgbClr val="00B050"/>
                </a:solidFill>
              </a:rPr>
              <a:t>(</a:t>
            </a:r>
            <a:r>
              <a:rPr kumimoji="1" lang="en-US" altLang="ja-JP" sz="1400" b="1" dirty="0" err="1" smtClean="0">
                <a:solidFill>
                  <a:srgbClr val="00B050"/>
                </a:solidFill>
              </a:rPr>
              <a:t>KamLAND</a:t>
            </a:r>
            <a:r>
              <a:rPr kumimoji="1" lang="en-US" altLang="ja-JP" sz="1400" b="1" dirty="0" smtClean="0">
                <a:solidFill>
                  <a:srgbClr val="00B050"/>
                </a:solidFill>
              </a:rPr>
              <a:t>)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98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5" y="1268760"/>
                <a:ext cx="8208912" cy="5320159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/>
                  <a:t>F</a:t>
                </a:r>
                <a:r>
                  <a:rPr kumimoji="1" lang="en-US" altLang="ja-JP" dirty="0" smtClean="0"/>
                  <a:t>lavor-mass mixing</a:t>
                </a:r>
              </a:p>
              <a:p>
                <a:pPr lvl="1"/>
                <a:r>
                  <a:rPr lang="en-US" altLang="ja-JP" sz="1800" dirty="0" smtClean="0"/>
                  <a:t>Small in quark and large in lepton</a:t>
                </a:r>
              </a:p>
              <a:p>
                <a:r>
                  <a:rPr lang="en-US" altLang="ja-JP" dirty="0" smtClean="0"/>
                  <a:t>CPV in neutrino oscillation is not yet observed, but can be large!</a:t>
                </a:r>
                <a:endParaRPr kumimoji="1" lang="en-US" altLang="ja-JP" dirty="0" smtClean="0"/>
              </a:p>
              <a:p>
                <a:pPr lvl="1"/>
                <a:r>
                  <a:rPr kumimoji="1" lang="en-US" altLang="ja-JP" sz="1800" dirty="0" smtClean="0"/>
                  <a:t>Accessible by on-going or next generation accelerator-based experiments.</a:t>
                </a:r>
              </a:p>
              <a:p>
                <a:pPr lvl="2"/>
                <a:r>
                  <a:rPr kumimoji="1" lang="en-US" altLang="ja-JP" sz="1800" dirty="0" smtClean="0"/>
                  <a:t>This became clear after ~2012.</a:t>
                </a:r>
              </a:p>
              <a:p>
                <a:r>
                  <a:rPr lang="en-US" altLang="ja-JP" dirty="0"/>
                  <a:t>I</a:t>
                </a:r>
                <a:r>
                  <a:rPr kumimoji="1" lang="en-US" altLang="ja-JP" dirty="0" smtClean="0"/>
                  <a:t>ndication of normal mass order?</a:t>
                </a:r>
              </a:p>
              <a:p>
                <a:pPr lvl="1"/>
                <a:r>
                  <a:rPr lang="en-US" altLang="ja-JP" sz="1800" dirty="0" smtClean="0"/>
                  <a:t>to be determined by accelerator or reactor experiments.</a:t>
                </a:r>
                <a:endParaRPr kumimoji="1" lang="en-US" altLang="ja-JP" sz="1800" dirty="0" smtClean="0"/>
              </a:p>
              <a:p>
                <a:r>
                  <a:rPr lang="en-US" altLang="ja-JP" dirty="0"/>
                  <a:t>T</a:t>
                </a:r>
                <a:r>
                  <a:rPr lang="en-US" altLang="ja-JP" dirty="0" smtClean="0"/>
                  <a:t>iny mass indicates very high-energy physics</a:t>
                </a:r>
              </a:p>
              <a:p>
                <a:pPr lvl="1"/>
                <a:r>
                  <a:rPr kumimoji="1" lang="en-US" altLang="ja-JP" sz="1800" dirty="0" err="1" smtClean="0"/>
                  <a:t>Majorana</a:t>
                </a:r>
                <a:r>
                  <a:rPr kumimoji="1" lang="en-US" altLang="ja-JP" sz="1800" dirty="0" smtClean="0"/>
                  <a:t>-type needs to be confirmed by </a:t>
                </a:r>
                <a14:m>
                  <m:oMath xmlns:m="http://schemas.openxmlformats.org/officeDocument/2006/math">
                    <m:r>
                      <a:rPr kumimoji="1" lang="ja-JP" altLang="en-US" sz="18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1800" dirty="0" smtClean="0"/>
                  <a:t>-less double-</a:t>
                </a:r>
                <a14:m>
                  <m:oMath xmlns:m="http://schemas.openxmlformats.org/officeDocument/2006/math">
                    <m:r>
                      <a:rPr kumimoji="1" lang="ja-JP" altLang="en-US" sz="18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en-US" altLang="ja-JP" sz="1800" dirty="0" smtClean="0"/>
                  <a:t> decay</a:t>
                </a:r>
              </a:p>
              <a:p>
                <a:r>
                  <a:rPr lang="en-US" altLang="ja-JP" dirty="0" err="1" smtClean="0"/>
                  <a:t>Leptogenesis</a:t>
                </a:r>
                <a:r>
                  <a:rPr lang="en-US" altLang="ja-JP" dirty="0" smtClean="0"/>
                  <a:t>: neutrino as an origin of matter-dominant universe. </a:t>
                </a:r>
              </a:p>
              <a:p>
                <a:pPr lvl="1"/>
                <a:r>
                  <a:rPr kumimoji="1" lang="en-US" altLang="ja-JP" sz="1800" dirty="0" smtClean="0"/>
                  <a:t>What can we do?  </a:t>
                </a:r>
                <a:r>
                  <a:rPr lang="en-US" altLang="ja-JP" sz="1800" dirty="0" smtClean="0"/>
                  <a:t>Let’s establish CPV and </a:t>
                </a:r>
                <a:r>
                  <a:rPr lang="en-US" altLang="ja-JP" sz="1800" dirty="0" err="1" smtClean="0"/>
                  <a:t>Majorana</a:t>
                </a:r>
                <a:r>
                  <a:rPr lang="en-US" altLang="ja-JP" sz="1800" dirty="0" smtClean="0"/>
                  <a:t>-type!  then…?</a:t>
                </a:r>
                <a:endParaRPr kumimoji="1" lang="en-US" altLang="ja-JP" sz="1800" dirty="0" smtClean="0"/>
              </a:p>
              <a:p>
                <a:r>
                  <a:rPr lang="en-US" altLang="ja-JP" dirty="0"/>
                  <a:t>P</a:t>
                </a:r>
                <a:r>
                  <a:rPr kumimoji="1" lang="en-US" altLang="ja-JP" dirty="0" smtClean="0"/>
                  <a:t>recise and redundant measurements are expected in coming years.</a:t>
                </a:r>
              </a:p>
              <a:p>
                <a:pPr lvl="1"/>
                <a:r>
                  <a:rPr lang="en-US" altLang="ja-JP" sz="1800" dirty="0" smtClean="0"/>
                  <a:t>Another surprise?</a:t>
                </a:r>
                <a:endParaRPr kumimoji="1" lang="en-US" altLang="ja-JP" sz="1800" dirty="0" smtClean="0"/>
              </a:p>
              <a:p>
                <a:r>
                  <a:rPr kumimoji="1" lang="en-US" altLang="ja-JP" dirty="0" smtClean="0"/>
                  <a:t>Let’s hear talks!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5" y="1268760"/>
                <a:ext cx="8208912" cy="5320159"/>
              </a:xfrm>
              <a:blipFill rotWithShape="0">
                <a:blip r:embed="rId2"/>
                <a:stretch>
                  <a:fillRect l="-520" t="-1031" b="-1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ja-JP" noProof="0" smtClean="0"/>
              <a:pPr/>
              <a:t>29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80482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/楕円 15"/>
              <p:cNvSpPr/>
              <p:nvPr/>
            </p:nvSpPr>
            <p:spPr>
              <a:xfrm>
                <a:off x="1859184" y="2661172"/>
                <a:ext cx="1416672" cy="1406617"/>
              </a:xfrm>
              <a:prstGeom prst="ellipse">
                <a:avLst/>
              </a:prstGeom>
              <a:gradFill flip="none" rotWithShape="1">
                <a:gsLst>
                  <a:gs pos="0">
                    <a:srgbClr val="D3C907">
                      <a:shade val="30000"/>
                      <a:satMod val="115000"/>
                    </a:srgbClr>
                  </a:gs>
                  <a:gs pos="50000">
                    <a:srgbClr val="D3C907">
                      <a:shade val="67500"/>
                      <a:satMod val="115000"/>
                    </a:srgbClr>
                  </a:gs>
                  <a:gs pos="100000">
                    <a:srgbClr val="D3C90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0">
                <a:solidFill>
                  <a:srgbClr val="645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0" i="1" smtClean="0">
                          <a:solidFill>
                            <a:srgbClr val="64582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6000" dirty="0">
                  <a:solidFill>
                    <a:srgbClr val="6458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円/楕円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84" y="2661172"/>
                <a:ext cx="1416672" cy="1406617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0">
                <a:solidFill>
                  <a:srgbClr val="64582E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9368" y="322779"/>
            <a:ext cx="8055120" cy="729957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How can we distinguish neutrinos?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17" y="4578058"/>
            <a:ext cx="8550157" cy="2022913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An electron neutrino </a:t>
            </a:r>
            <a:r>
              <a:rPr lang="en-US" altLang="ja-JP" dirty="0" smtClean="0"/>
              <a:t>changes to </a:t>
            </a:r>
            <a:r>
              <a:rPr lang="en-US" altLang="ja-JP" b="1" dirty="0" smtClean="0">
                <a:solidFill>
                  <a:srgbClr val="FFFF00"/>
                </a:solidFill>
              </a:rPr>
              <a:t>an electron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A muon neutrino</a:t>
            </a:r>
            <a:r>
              <a:rPr lang="ja-JP" altLang="en-US" dirty="0"/>
              <a:t> </a:t>
            </a:r>
            <a:r>
              <a:rPr kumimoji="1" lang="en-US" altLang="ja-JP" dirty="0" smtClean="0"/>
              <a:t>changes to 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a muon</a:t>
            </a:r>
            <a:r>
              <a:rPr lang="en-US" altLang="ja-JP" dirty="0"/>
              <a:t>.</a:t>
            </a:r>
            <a:endParaRPr kumimoji="1" lang="en-US" altLang="ja-JP" dirty="0" smtClean="0"/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A tau neutrino </a:t>
            </a:r>
            <a:r>
              <a:rPr lang="en-US" altLang="ja-JP" dirty="0" smtClean="0"/>
              <a:t>changes to</a:t>
            </a:r>
            <a:r>
              <a:rPr lang="ja-JP" altLang="en-US" dirty="0" smtClean="0"/>
              <a:t> </a:t>
            </a:r>
            <a:r>
              <a:rPr lang="en-US" altLang="ja-JP" b="1" dirty="0" smtClean="0">
                <a:solidFill>
                  <a:srgbClr val="FFFF00"/>
                </a:solidFill>
              </a:rPr>
              <a:t>a</a:t>
            </a:r>
            <a:r>
              <a:rPr lang="ja-JP" altLang="en-US" b="1" dirty="0">
                <a:solidFill>
                  <a:srgbClr val="FFFF00"/>
                </a:solidFill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</a:rPr>
              <a:t>tau</a:t>
            </a:r>
            <a:r>
              <a:rPr lang="en-US" altLang="ja-JP" dirty="0" smtClean="0"/>
              <a:t>.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A1CB-875E-4205-8148-7517347C9974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5353" y="1484784"/>
            <a:ext cx="757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Neutrinos </a:t>
            </a:r>
            <a:r>
              <a:rPr lang="en-US" altLang="ja-JP" sz="2800" dirty="0" smtClean="0"/>
              <a:t>do interact with matter and</a:t>
            </a:r>
            <a:endParaRPr kumimoji="1" lang="en-US" altLang="ja-JP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円/楕円 10"/>
              <p:cNvSpPr/>
              <p:nvPr/>
            </p:nvSpPr>
            <p:spPr>
              <a:xfrm>
                <a:off x="1866064" y="2670455"/>
                <a:ext cx="1416672" cy="1406617"/>
              </a:xfrm>
              <a:prstGeom prst="ellipse">
                <a:avLst/>
              </a:prstGeom>
              <a:gradFill flip="none" rotWithShape="1">
                <a:gsLst>
                  <a:gs pos="0">
                    <a:srgbClr val="D3C907">
                      <a:shade val="30000"/>
                      <a:satMod val="115000"/>
                    </a:srgbClr>
                  </a:gs>
                  <a:gs pos="50000">
                    <a:srgbClr val="D3C907">
                      <a:shade val="67500"/>
                      <a:satMod val="115000"/>
                    </a:srgbClr>
                  </a:gs>
                  <a:gs pos="100000">
                    <a:srgbClr val="D3C90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0">
                <a:solidFill>
                  <a:srgbClr val="645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sz="6000" b="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ja-JP" altLang="en-US" sz="8800" dirty="0">
                  <a:solidFill>
                    <a:srgbClr val="6458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円/楕円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064" y="2670455"/>
                <a:ext cx="1416672" cy="1406617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0">
                <a:solidFill>
                  <a:srgbClr val="64582E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円/楕円 13"/>
              <p:cNvSpPr/>
              <p:nvPr/>
            </p:nvSpPr>
            <p:spPr>
              <a:xfrm>
                <a:off x="3923928" y="2636912"/>
                <a:ext cx="1416672" cy="1406617"/>
              </a:xfrm>
              <a:prstGeom prst="ellipse">
                <a:avLst/>
              </a:prstGeom>
              <a:gradFill flip="none" rotWithShape="1">
                <a:gsLst>
                  <a:gs pos="0">
                    <a:srgbClr val="D3C907">
                      <a:shade val="30000"/>
                      <a:satMod val="115000"/>
                    </a:srgbClr>
                  </a:gs>
                  <a:gs pos="50000">
                    <a:srgbClr val="D3C907">
                      <a:shade val="67500"/>
                      <a:satMod val="115000"/>
                    </a:srgbClr>
                  </a:gs>
                  <a:gs pos="100000">
                    <a:srgbClr val="D3C90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0">
                <a:solidFill>
                  <a:srgbClr val="645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6000" i="1" smtClean="0">
                          <a:solidFill>
                            <a:srgbClr val="64582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kumimoji="1" lang="ja-JP" altLang="en-US" sz="6000" dirty="0">
                  <a:solidFill>
                    <a:srgbClr val="6458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円/楕円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636912"/>
                <a:ext cx="1416672" cy="1406617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0">
                <a:solidFill>
                  <a:srgbClr val="64582E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/楕円 14"/>
              <p:cNvSpPr/>
              <p:nvPr/>
            </p:nvSpPr>
            <p:spPr>
              <a:xfrm>
                <a:off x="3923928" y="2646195"/>
                <a:ext cx="1416672" cy="1406617"/>
              </a:xfrm>
              <a:prstGeom prst="ellipse">
                <a:avLst/>
              </a:prstGeom>
              <a:gradFill flip="none" rotWithShape="1">
                <a:gsLst>
                  <a:gs pos="0">
                    <a:srgbClr val="D3C907">
                      <a:shade val="30000"/>
                      <a:satMod val="115000"/>
                    </a:srgbClr>
                  </a:gs>
                  <a:gs pos="50000">
                    <a:srgbClr val="D3C907">
                      <a:shade val="67500"/>
                      <a:satMod val="115000"/>
                    </a:srgbClr>
                  </a:gs>
                  <a:gs pos="100000">
                    <a:srgbClr val="D3C90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0">
                <a:solidFill>
                  <a:srgbClr val="645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8800" dirty="0">
                  <a:solidFill>
                    <a:srgbClr val="6458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円/楕円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646195"/>
                <a:ext cx="1416672" cy="1406617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0">
                <a:solidFill>
                  <a:srgbClr val="64582E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円/楕円 20"/>
              <p:cNvSpPr/>
              <p:nvPr/>
            </p:nvSpPr>
            <p:spPr>
              <a:xfrm>
                <a:off x="5977414" y="2636912"/>
                <a:ext cx="1416672" cy="1406617"/>
              </a:xfrm>
              <a:prstGeom prst="ellipse">
                <a:avLst/>
              </a:prstGeom>
              <a:gradFill flip="none" rotWithShape="1">
                <a:gsLst>
                  <a:gs pos="0">
                    <a:srgbClr val="D3C907">
                      <a:shade val="30000"/>
                      <a:satMod val="115000"/>
                    </a:srgbClr>
                  </a:gs>
                  <a:gs pos="50000">
                    <a:srgbClr val="D3C907">
                      <a:shade val="67500"/>
                      <a:satMod val="115000"/>
                    </a:srgbClr>
                  </a:gs>
                  <a:gs pos="100000">
                    <a:srgbClr val="D3C90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0">
                <a:solidFill>
                  <a:srgbClr val="645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6000" b="0" i="1" smtClean="0">
                          <a:solidFill>
                            <a:srgbClr val="64582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6000" dirty="0">
                  <a:solidFill>
                    <a:srgbClr val="6458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円/楕円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14" y="2636912"/>
                <a:ext cx="1416672" cy="1406617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0">
                <a:solidFill>
                  <a:srgbClr val="64582E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円/楕円 21"/>
              <p:cNvSpPr/>
              <p:nvPr/>
            </p:nvSpPr>
            <p:spPr>
              <a:xfrm>
                <a:off x="5978590" y="2646195"/>
                <a:ext cx="1416672" cy="1406617"/>
              </a:xfrm>
              <a:prstGeom prst="ellipse">
                <a:avLst/>
              </a:prstGeom>
              <a:gradFill flip="none" rotWithShape="1">
                <a:gsLst>
                  <a:gs pos="0">
                    <a:srgbClr val="D3C907">
                      <a:shade val="30000"/>
                      <a:satMod val="115000"/>
                    </a:srgbClr>
                  </a:gs>
                  <a:gs pos="50000">
                    <a:srgbClr val="D3C907">
                      <a:shade val="67500"/>
                      <a:satMod val="115000"/>
                    </a:srgbClr>
                  </a:gs>
                  <a:gs pos="100000">
                    <a:srgbClr val="D3C90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27000">
                <a:solidFill>
                  <a:srgbClr val="645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ja-JP" altLang="en-US" sz="6000" i="1" smtClean="0">
                              <a:solidFill>
                                <a:srgbClr val="64582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kumimoji="1" lang="ja-JP" altLang="en-US" sz="8800" dirty="0">
                  <a:solidFill>
                    <a:srgbClr val="6458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円/楕円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590" y="2646195"/>
                <a:ext cx="1416672" cy="1406617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0">
                <a:solidFill>
                  <a:srgbClr val="64582E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角丸四角形吹き出し 3"/>
          <p:cNvSpPr/>
          <p:nvPr/>
        </p:nvSpPr>
        <p:spPr>
          <a:xfrm>
            <a:off x="7001462" y="4581128"/>
            <a:ext cx="1938731" cy="1224136"/>
          </a:xfrm>
          <a:prstGeom prst="wedgeRoundRectCallout">
            <a:avLst>
              <a:gd name="adj1" fmla="val -79580"/>
              <a:gd name="adj2" fmla="val -1551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We call this categorization ‘flavor’.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008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11" grpId="0" animBg="1"/>
      <p:bldP spid="14" grpId="0" animBg="1"/>
      <p:bldP spid="15" grpId="0" animBg="1"/>
      <p:bldP spid="21" grpId="0" animBg="1"/>
      <p:bldP spid="2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17" y="113742"/>
            <a:ext cx="7886700" cy="748245"/>
          </a:xfrm>
        </p:spPr>
        <p:txBody>
          <a:bodyPr/>
          <a:lstStyle/>
          <a:p>
            <a:r>
              <a:rPr kumimoji="1" lang="en-US" altLang="ja-JP" dirty="0" smtClean="0"/>
              <a:t>In 10 years,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11" y="1729798"/>
            <a:ext cx="4660534" cy="4616043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3246891" y="3491925"/>
            <a:ext cx="5668374" cy="8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下矢印 2"/>
          <p:cNvSpPr/>
          <p:nvPr/>
        </p:nvSpPr>
        <p:spPr>
          <a:xfrm>
            <a:off x="3463636" y="3503468"/>
            <a:ext cx="646546" cy="858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27491" y="3595585"/>
            <a:ext cx="2235199" cy="44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double beta-decay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 rot="10800000">
            <a:off x="5763490" y="6179876"/>
            <a:ext cx="988291" cy="638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1855" y="6355366"/>
            <a:ext cx="133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CMB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 flipH="1" flipV="1">
            <a:off x="6745912" y="2413577"/>
            <a:ext cx="9104" cy="44049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446890" y="1840380"/>
            <a:ext cx="1581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Inverted MH</a:t>
            </a:r>
          </a:p>
          <a:p>
            <a:r>
              <a:rPr lang="en-US" altLang="ja-JP" dirty="0" smtClean="0">
                <a:solidFill>
                  <a:srgbClr val="1C1CFF"/>
                </a:solidFill>
              </a:rPr>
              <a:t>Normal MH</a:t>
            </a:r>
            <a:endParaRPr kumimoji="1" lang="ja-JP" altLang="en-US" dirty="0">
              <a:solidFill>
                <a:srgbClr val="1C1CFF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H="1" flipV="1">
            <a:off x="5754385" y="2330342"/>
            <a:ext cx="9104" cy="440498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423448" y="4389497"/>
            <a:ext cx="5668374" cy="846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430679" y="865620"/>
                <a:ext cx="8679805" cy="1329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Oscillation </a:t>
                </a:r>
                <a14:m>
                  <m:oMath xmlns:m="http://schemas.openxmlformats.org/officeDocument/2006/math">
                    <m:r>
                      <a:rPr kumimoji="1" lang="el-GR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l-GR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kumimoji="1"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l-GR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kumimoji="1" lang="en-US" altLang="ja-JP" sz="2000" dirty="0" smtClean="0"/>
              </a:p>
              <a:p>
                <a:r>
                  <a:rPr kumimoji="1" lang="en-US" altLang="ja-JP" sz="2000" dirty="0" smtClean="0"/>
                  <a:t>CMB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en-US" altLang="ja-JP" sz="2000" dirty="0" smtClean="0"/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 err="1" smtClean="0"/>
                  <a:t>neutrinoless</a:t>
                </a:r>
                <a:r>
                  <a:rPr lang="en-US" altLang="ja-JP" sz="2000" dirty="0" smtClean="0"/>
                  <a:t> double-beta decay is found, information on </a:t>
                </a:r>
                <a:r>
                  <a:rPr lang="en-US" altLang="ja-JP" sz="2000" dirty="0" err="1" smtClean="0"/>
                  <a:t>Majorana</a:t>
                </a:r>
                <a:r>
                  <a:rPr lang="en-US" altLang="ja-JP" sz="2000" dirty="0" smtClean="0"/>
                  <a:t> phase?</a:t>
                </a:r>
                <a:endParaRPr kumimoji="1" lang="en-US" altLang="ja-JP" sz="2000" dirty="0" smtClean="0"/>
              </a:p>
              <a:p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9" y="865620"/>
                <a:ext cx="8679805" cy="1329146"/>
              </a:xfrm>
              <a:prstGeom prst="rect">
                <a:avLst/>
              </a:prstGeom>
              <a:blipFill rotWithShape="0">
                <a:blip r:embed="rId3"/>
                <a:stretch>
                  <a:fillRect l="-772" t="-2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855426" y="1071961"/>
                <a:ext cx="17732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426" y="1071961"/>
                <a:ext cx="177324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中かっこ 8"/>
          <p:cNvSpPr/>
          <p:nvPr/>
        </p:nvSpPr>
        <p:spPr>
          <a:xfrm>
            <a:off x="3352800" y="1014811"/>
            <a:ext cx="295275" cy="54395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547-5473-4121-BA51-C7C0384846B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6650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811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95536" y="75646"/>
                <a:ext cx="8016736" cy="13322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ja-JP" sz="3200" b="1" dirty="0" smtClean="0"/>
                  <a:t>Approximated 3-flavor </a:t>
                </a:r>
                <a:r>
                  <a:rPr lang="en-US" altLang="ja-JP" sz="3200" b="1" dirty="0"/>
                  <a:t>Oscillation </a:t>
                </a:r>
                <a:r>
                  <a:rPr lang="en-US" altLang="ja-JP" sz="3200" b="1" dirty="0" smtClean="0"/>
                  <a:t/>
                </a:r>
                <a:br>
                  <a:rPr lang="en-US" altLang="ja-JP" sz="3200" b="1" dirty="0" smtClean="0"/>
                </a:br>
                <a:r>
                  <a:rPr lang="en-US" altLang="ja-JP" sz="3200" b="1" dirty="0"/>
                  <a:t/>
                </a:r>
                <a:br>
                  <a:rPr lang="en-US" altLang="ja-JP" sz="3200" b="1" dirty="0"/>
                </a:br>
                <a:r>
                  <a:rPr lang="en-US" altLang="ja-JP" sz="3200" b="1" dirty="0" smtClean="0"/>
                  <a:t>at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/>
                        <a:ea typeface="Cambria Math"/>
                      </a:rPr>
                      <m:t>∆</m:t>
                    </m:r>
                    <m:sSubSup>
                      <m:sSubSupPr>
                        <m:ctrlP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sz="32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altLang="ja-JP" sz="3200" b="1" i="1" smtClean="0">
                            <a:latin typeface="Cambria Math"/>
                            <a:ea typeface="Cambria Math"/>
                          </a:rPr>
                          <m:t>𝟐𝟑</m:t>
                        </m:r>
                      </m:sub>
                      <m:sup>
                        <m:r>
                          <a:rPr lang="en-US" altLang="ja-JP" sz="32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bSup>
                    <m:f>
                      <m:fPr>
                        <m:ctrlP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sz="3200" b="1" i="1" smtClean="0">
                            <a:latin typeface="Cambria Math"/>
                            <a:ea typeface="Cambria Math"/>
                          </a:rPr>
                          <m:t>𝑳</m:t>
                        </m:r>
                      </m:num>
                      <m:den>
                        <m:r>
                          <a:rPr lang="en-US" altLang="ja-JP" sz="32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altLang="ja-JP" sz="3200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den>
                    </m:f>
                    <m:r>
                      <a:rPr lang="en-US" altLang="ja-JP" sz="3200" b="1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ja-JP" altLang="en-US" sz="32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ja-JP" sz="32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ja-JP" sz="3200" b="1" dirty="0"/>
                  <a:t/>
                </a:r>
                <a:br>
                  <a:rPr lang="en-US" altLang="ja-JP" sz="3200" b="1" dirty="0"/>
                </a:br>
                <a:endParaRPr lang="en-US" altLang="ja-JP" sz="3200" dirty="0"/>
              </a:p>
            </p:txBody>
          </p:sp>
        </mc:Choice>
        <mc:Fallback xmlns="">
          <p:sp>
            <p:nvSpPr>
              <p:cNvPr id="2181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75646"/>
                <a:ext cx="8016736" cy="1332260"/>
              </a:xfrm>
              <a:blipFill rotWithShape="1">
                <a:blip r:embed="rId3"/>
                <a:stretch>
                  <a:fillRect l="-2053" t="-17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6D0-C172-481F-9D42-BB5493239345}" type="slidenum">
              <a:rPr kumimoji="1" lang="ja-JP" altLang="en-US" smtClean="0"/>
              <a:t>31</a:t>
            </a:fld>
            <a:endParaRPr kumimoji="1" lang="ja-JP" altLang="en-US"/>
          </a:p>
        </p:txBody>
      </p:sp>
      <p:graphicFrame>
        <p:nvGraphicFramePr>
          <p:cNvPr id="218115" name="Object 3"/>
          <p:cNvGraphicFramePr>
            <a:graphicFrameLocks noChangeAspect="1"/>
          </p:cNvGraphicFramePr>
          <p:nvPr>
            <p:extLst/>
          </p:nvPr>
        </p:nvGraphicFramePr>
        <p:xfrm>
          <a:off x="251520" y="5630316"/>
          <a:ext cx="78835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5" name="数式" r:id="rId4" imgW="2781000" imgH="253800" progId="Equation.3">
                  <p:embed/>
                </p:oleObj>
              </mc:Choice>
              <mc:Fallback>
                <p:oleObj name="数式" r:id="rId4" imgW="278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630316"/>
                        <a:ext cx="7883525" cy="534988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>
            <p:extLst/>
          </p:nvPr>
        </p:nvGraphicFramePr>
        <p:xfrm>
          <a:off x="251520" y="4077072"/>
          <a:ext cx="6700203" cy="54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6" name="数式" r:id="rId6" imgW="2425680" imgH="253800" progId="Equation.3">
                  <p:embed/>
                </p:oleObj>
              </mc:Choice>
              <mc:Fallback>
                <p:oleObj name="数式" r:id="rId6" imgW="2425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77072"/>
                        <a:ext cx="6700203" cy="543033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9" name="Object 7"/>
          <p:cNvGraphicFramePr>
            <a:graphicFrameLocks noChangeAspect="1"/>
          </p:cNvGraphicFramePr>
          <p:nvPr/>
        </p:nvGraphicFramePr>
        <p:xfrm>
          <a:off x="3970338" y="47625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7" name="数式" r:id="rId8" imgW="914400" imgH="215640" progId="Equation.3">
                  <p:embed/>
                </p:oleObj>
              </mc:Choice>
              <mc:Fallback>
                <p:oleObj name="数式" r:id="rId8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476250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35496" y="4994012"/>
            <a:ext cx="3397084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800" dirty="0">
                <a:latin typeface="Symbol" pitchFamily="18" charset="2"/>
              </a:rPr>
              <a:t> </a:t>
            </a:r>
            <a:r>
              <a:rPr lang="en-US" altLang="ja-JP" sz="2800" dirty="0" smtClean="0">
                <a:latin typeface="Symbol" pitchFamily="18" charset="2"/>
              </a:rPr>
              <a:t>n</a:t>
            </a:r>
            <a:r>
              <a:rPr lang="en-US" altLang="ja-JP" sz="2800" baseline="-25000" dirty="0" smtClean="0">
                <a:latin typeface="Arial" pitchFamily="34" charset="0"/>
              </a:rPr>
              <a:t>e</a:t>
            </a:r>
            <a:r>
              <a:rPr lang="en-US" altLang="ja-JP" sz="2800" dirty="0" smtClean="0">
                <a:latin typeface="Arial" pitchFamily="34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appearance : </a:t>
            </a:r>
            <a:r>
              <a:rPr lang="en-US" altLang="ja-JP" sz="2800" dirty="0">
                <a:latin typeface="Symbol" pitchFamily="18" charset="2"/>
              </a:rPr>
              <a:t>q</a:t>
            </a:r>
            <a:r>
              <a:rPr lang="en-US" altLang="ja-JP" sz="2800" baseline="-25000" dirty="0">
                <a:latin typeface="Symbol" pitchFamily="18" charset="2"/>
              </a:rPr>
              <a:t>13</a:t>
            </a:r>
            <a:r>
              <a:rPr lang="en-US" altLang="ja-JP" sz="2800" dirty="0" smtClean="0">
                <a:latin typeface="Times New Roman" pitchFamily="18" charset="0"/>
              </a:rPr>
              <a:t> </a:t>
            </a:r>
            <a:endParaRPr lang="en-US" altLang="ja-JP" sz="28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460312" y="1196752"/>
                <a:ext cx="5031304" cy="614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5" tIns="45718" rIns="91435" bIns="45718">
                <a:spAutoFit/>
              </a:bodyPr>
              <a:lstStyle/>
              <a:p>
                <a:r>
                  <a:rPr lang="en-US" altLang="ja-JP" sz="2400" dirty="0" smtClean="0">
                    <a:latin typeface="Times New Roman" pitchFamily="18" charset="0"/>
                  </a:rPr>
                  <a:t>neglect </a:t>
                </a:r>
                <a:r>
                  <a:rPr lang="en-US" altLang="ja-JP" sz="2400" dirty="0">
                    <a:latin typeface="Symbol" pitchFamily="18" charset="2"/>
                  </a:rPr>
                  <a:t>D</a:t>
                </a:r>
                <a:r>
                  <a:rPr lang="en-US" altLang="ja-JP" sz="2400" dirty="0">
                    <a:latin typeface="Times New Roman" pitchFamily="18" charset="0"/>
                  </a:rPr>
                  <a:t>m</a:t>
                </a:r>
                <a:r>
                  <a:rPr lang="en-US" altLang="ja-JP" sz="2400" baseline="-25000" dirty="0">
                    <a:latin typeface="Times New Roman" pitchFamily="18" charset="0"/>
                  </a:rPr>
                  <a:t>12</a:t>
                </a:r>
                <a:r>
                  <a:rPr lang="en-US" altLang="ja-JP" sz="2400" baseline="30000" dirty="0">
                    <a:latin typeface="Times New Roman" pitchFamily="18" charset="0"/>
                  </a:rPr>
                  <a:t>2</a:t>
                </a:r>
                <a:r>
                  <a:rPr lang="en-US" altLang="ja-JP" sz="2400" dirty="0">
                    <a:latin typeface="Times New Roman" pitchFamily="18" charset="0"/>
                  </a:rPr>
                  <a:t> term </a:t>
                </a:r>
                <a:r>
                  <a:rPr lang="en-US" altLang="ja-JP" sz="2400" dirty="0" smtClean="0">
                    <a:latin typeface="Times New Roman" pitchFamily="18" charset="0"/>
                  </a:rPr>
                  <a:t>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altLang="ja-JP" sz="2400" dirty="0" smtClean="0">
                    <a:latin typeface="Times New Roman" pitchFamily="18" charset="0"/>
                  </a:rPr>
                  <a:t> is too small </a:t>
                </a:r>
                <a:endParaRPr lang="en-US" altLang="ja-JP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312" y="1196752"/>
                <a:ext cx="5031304" cy="614844"/>
              </a:xfrm>
              <a:prstGeom prst="rect">
                <a:avLst/>
              </a:prstGeom>
              <a:blipFill rotWithShape="1">
                <a:blip r:embed="rId10"/>
                <a:stretch>
                  <a:fillRect l="-1939" r="-848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2194081" y="6388670"/>
          <a:ext cx="2017879" cy="42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8" name="数式" r:id="rId11" imgW="1206360" imgH="241200" progId="Equation.3">
                  <p:embed/>
                </p:oleObj>
              </mc:Choice>
              <mc:Fallback>
                <p:oleObj name="数式" r:id="rId11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081" y="6388670"/>
                        <a:ext cx="2017879" cy="424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5002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719757" y="2366392"/>
          <a:ext cx="49323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9" name="数式" r:id="rId13" imgW="2387520" imgH="482400" progId="Equation.3">
                  <p:embed/>
                </p:oleObj>
              </mc:Choice>
              <mc:Fallback>
                <p:oleObj name="数式" r:id="rId13" imgW="2387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57" y="2366392"/>
                        <a:ext cx="4932363" cy="990600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5496" y="1753652"/>
            <a:ext cx="3916457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800" dirty="0" smtClean="0">
                <a:latin typeface="Symbol" pitchFamily="18" charset="2"/>
              </a:rPr>
              <a:t> n</a:t>
            </a:r>
            <a:r>
              <a:rPr lang="en-US" altLang="ja-JP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800" dirty="0" smtClean="0">
                <a:latin typeface="Arial" pitchFamily="34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disappearance : </a:t>
            </a:r>
            <a:r>
              <a:rPr lang="en-US" altLang="ja-JP" sz="2800" dirty="0">
                <a:latin typeface="Symbol" pitchFamily="18" charset="2"/>
              </a:rPr>
              <a:t> </a:t>
            </a:r>
            <a:r>
              <a:rPr lang="en-US" altLang="ja-JP" sz="2800" dirty="0" smtClean="0">
                <a:latin typeface="Symbol" pitchFamily="18" charset="2"/>
              </a:rPr>
              <a:t>q</a:t>
            </a:r>
            <a:r>
              <a:rPr lang="en-US" altLang="ja-JP" sz="2800" baseline="-25000" dirty="0" smtClean="0">
                <a:latin typeface="Symbol" pitchFamily="18" charset="2"/>
              </a:rPr>
              <a:t>13</a:t>
            </a:r>
            <a:endParaRPr lang="en-US" altLang="ja-JP" sz="2800" dirty="0">
              <a:latin typeface="Times New Roman" pitchFamily="18" charset="0"/>
            </a:endParaRPr>
          </a:p>
        </p:txBody>
      </p:sp>
      <p:sp>
        <p:nvSpPr>
          <p:cNvPr id="5" name="右矢印 4"/>
          <p:cNvSpPr/>
          <p:nvPr/>
        </p:nvSpPr>
        <p:spPr>
          <a:xfrm rot="10800000">
            <a:off x="6012160" y="263691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235062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short baseline reactor experiment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58520" y="4581128"/>
            <a:ext cx="2635673" cy="69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long baseline accelerator experiment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 rot="7744095">
            <a:off x="7070413" y="4188005"/>
            <a:ext cx="268738" cy="442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7380312" y="5274840"/>
            <a:ext cx="360040" cy="3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41261" y="3481844"/>
            <a:ext cx="3810659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800" dirty="0" smtClean="0">
                <a:latin typeface="Symbol" pitchFamily="18" charset="2"/>
              </a:rPr>
              <a:t> n</a:t>
            </a:r>
            <a:r>
              <a:rPr lang="en-US" altLang="ja-JP" sz="2800" baseline="-25000" dirty="0" smtClean="0">
                <a:latin typeface="Symbol" pitchFamily="18" charset="2"/>
              </a:rPr>
              <a:t>m</a:t>
            </a:r>
            <a:r>
              <a:rPr lang="en-US" altLang="ja-JP" sz="2800" dirty="0" smtClean="0">
                <a:latin typeface="Arial" pitchFamily="34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disappearance : </a:t>
            </a:r>
            <a:r>
              <a:rPr lang="en-US" altLang="ja-JP" sz="2800" dirty="0">
                <a:latin typeface="Symbol" pitchFamily="18" charset="2"/>
              </a:rPr>
              <a:t> </a:t>
            </a:r>
            <a:r>
              <a:rPr lang="en-US" altLang="ja-JP" sz="2800" dirty="0" smtClean="0">
                <a:latin typeface="Symbol" pitchFamily="18" charset="2"/>
              </a:rPr>
              <a:t>q</a:t>
            </a:r>
            <a:r>
              <a:rPr lang="en-US" altLang="ja-JP" sz="2800" baseline="-25000" dirty="0" smtClean="0">
                <a:latin typeface="Symbol" pitchFamily="18" charset="2"/>
              </a:rPr>
              <a:t>23</a:t>
            </a:r>
            <a:endParaRPr lang="en-US" altLang="ja-JP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305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04133" y="4819697"/>
                <a:ext cx="3595057" cy="100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sin</a:t>
                </a:r>
                <a:r>
                  <a:rPr lang="en-US" altLang="ja-JP" sz="2000" baseline="30000" dirty="0" smtClean="0"/>
                  <a:t>2</a:t>
                </a:r>
                <a:r>
                  <a:rPr lang="en-US" altLang="ja-JP" sz="2000" dirty="0" smtClean="0"/>
                  <a:t>2</a:t>
                </a:r>
                <a:r>
                  <a:rPr lang="en-US" altLang="ja-JP" sz="2000" dirty="0" smtClean="0">
                    <a:latin typeface="Symbol" pitchFamily="18" charset="2"/>
                  </a:rPr>
                  <a:t>q</a:t>
                </a:r>
                <a:r>
                  <a:rPr lang="en-US" altLang="ja-JP" sz="2000" baseline="-25000" dirty="0" smtClean="0"/>
                  <a:t>13</a:t>
                </a:r>
                <a:r>
                  <a:rPr lang="en-US" altLang="ja-JP" sz="2000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0.090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−0.009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+0.008</m:t>
                        </m:r>
                      </m:sup>
                    </m:sSubSup>
                  </m:oMath>
                </a14:m>
                <a:endParaRPr lang="en-US" altLang="ja-JP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𝑒𝑒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ja-JP" sz="2000" b="0" i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2.59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−0.20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+0.19</m:t>
                        </m:r>
                      </m:sup>
                    </m:sSubSup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ja-JP" sz="2000" dirty="0" smtClean="0"/>
                  <a:t>eV</a:t>
                </a:r>
                <a:r>
                  <a:rPr lang="en-US" altLang="ja-JP" sz="2000" baseline="30000" dirty="0" smtClean="0"/>
                  <a:t>2</a:t>
                </a:r>
              </a:p>
              <a:p>
                <a:r>
                  <a:rPr lang="en-US" altLang="ja-JP" sz="2000" dirty="0" smtClean="0"/>
                  <a:t>Oct. 2013</a:t>
                </a: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33" y="4819697"/>
                <a:ext cx="3595057" cy="1006412"/>
              </a:xfrm>
              <a:prstGeom prst="rect">
                <a:avLst/>
              </a:prstGeom>
              <a:blipFill rotWithShape="1">
                <a:blip r:embed="rId2"/>
                <a:stretch>
                  <a:fillRect l="-1864" t="-2424" b="-1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0" y="1085368"/>
            <a:ext cx="5688459" cy="327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00" y="4357343"/>
            <a:ext cx="3534484" cy="245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0"/>
            <a:ext cx="8041440" cy="9762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Daya</a:t>
            </a:r>
            <a:r>
              <a:rPr kumimoji="1" lang="en-US" altLang="ja-JP" dirty="0" smtClean="0"/>
              <a:t> Bay(Reactor Short Baseline) </a:t>
            </a:r>
            <a:br>
              <a:rPr kumimoji="1" lang="en-US" altLang="ja-JP" dirty="0" smtClean="0"/>
            </a:br>
            <a:r>
              <a:rPr kumimoji="1" lang="en-US" altLang="ja-JP" dirty="0" smtClean="0"/>
              <a:t>Latest result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7472-9886-4605-85DB-1D5ED02D3536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981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75649"/>
            <a:ext cx="7520940" cy="548640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cap="none" dirty="0" smtClean="0"/>
              <a:t>World LBL experiments</a:t>
            </a:r>
            <a:endParaRPr kumimoji="1" lang="ja-JP" altLang="en-US" sz="4000" cap="non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6D0-C172-481F-9D42-BB5493239345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5" y="1772816"/>
            <a:ext cx="7320869" cy="436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http://www.sekaichizu.jp/atlas/eastern_asia/country/img/map500p/a_10_japan_500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69690"/>
            <a:ext cx="2688310" cy="268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ヨーロッパの白地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" y="624289"/>
            <a:ext cx="3089143" cy="308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77706" y="676655"/>
            <a:ext cx="3198150" cy="633670"/>
          </a:xfrm>
          <a:prstGeom prst="rect">
            <a:avLst/>
          </a:prstGeom>
          <a:solidFill>
            <a:srgbClr val="FFFF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827" name="Picture 11" descr="http://www.sekaichizu.jp/atlas/north_america/country/img/map800p/e_01_americ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73" y="1085696"/>
            <a:ext cx="3554786" cy="22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H="1">
            <a:off x="5303805" y="5513845"/>
            <a:ext cx="3168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967246" y="2235594"/>
            <a:ext cx="3073359" cy="805853"/>
          </a:xfrm>
          <a:prstGeom prst="rect">
            <a:avLst/>
          </a:prstGeom>
          <a:solidFill>
            <a:srgbClr val="FFFF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932040" y="5877324"/>
            <a:ext cx="2793963" cy="805853"/>
          </a:xfrm>
          <a:prstGeom prst="rect">
            <a:avLst/>
          </a:prstGeom>
          <a:solidFill>
            <a:srgbClr val="FFFF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13804" y="5805264"/>
            <a:ext cx="325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K2K (1999-2004)  250km</a:t>
            </a:r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>T2K (2010-) 295km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2193742"/>
            <a:ext cx="306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MINOS (2005- 2012) 735km</a:t>
            </a:r>
          </a:p>
          <a:p>
            <a:r>
              <a:rPr lang="en-US" altLang="ja-JP" dirty="0" err="1" smtClean="0">
                <a:solidFill>
                  <a:schemeClr val="accent2"/>
                </a:solidFill>
              </a:rPr>
              <a:t>NOvA</a:t>
            </a:r>
            <a:r>
              <a:rPr lang="en-US" altLang="ja-JP" dirty="0" smtClean="0">
                <a:solidFill>
                  <a:schemeClr val="accent2"/>
                </a:solidFill>
              </a:rPr>
              <a:t> (2013-)   819km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7498552" y="1484784"/>
            <a:ext cx="339585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282573" y="2752247"/>
            <a:ext cx="324036" cy="25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5496" y="692696"/>
            <a:ext cx="352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OPERA(2008-2012) </a:t>
            </a:r>
            <a:r>
              <a:rPr lang="en-US" altLang="ja-JP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altLang="ja-JP" dirty="0" smtClean="0">
                <a:solidFill>
                  <a:schemeClr val="accent2"/>
                </a:solidFill>
              </a:rPr>
              <a:t>ICARUS (2010-2012) 732km</a:t>
            </a:r>
          </a:p>
        </p:txBody>
      </p:sp>
    </p:spTree>
    <p:extLst>
      <p:ext uri="{BB962C8B-B14F-4D97-AF65-F5344CB8AC3E}">
        <p14:creationId xmlns:p14="http://schemas.microsoft.com/office/powerpoint/2010/main" val="17853510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Mixing btw. Flavor and Mass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/>
              <p:cNvSpPr>
                <a:spLocks noGrp="1"/>
              </p:cNvSpPr>
              <p:nvPr>
                <p:ph idx="1"/>
              </p:nvPr>
            </p:nvSpPr>
            <p:spPr>
              <a:xfrm>
                <a:off x="376277" y="1484784"/>
                <a:ext cx="8502758" cy="4836151"/>
              </a:xfrm>
            </p:spPr>
            <p:txBody>
              <a:bodyPr>
                <a:noAutofit/>
              </a:bodyPr>
              <a:lstStyle/>
              <a:p>
                <a:pPr marL="114300" indent="0">
                  <a:buNone/>
                </a:pPr>
                <a:r>
                  <a:rPr kumimoji="1" lang="en-US" altLang="ja-JP" sz="2200" dirty="0" smtClean="0"/>
                  <a:t>We know that there are three types of charged lepton (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ja-JP" alt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ja-JP" altLang="en-US" sz="2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en-US" altLang="ja-JP" sz="2200" dirty="0" smtClean="0"/>
                  <a:t>)</a:t>
                </a:r>
                <a:r>
                  <a:rPr lang="en-US" altLang="ja-JP" sz="2200" dirty="0" smtClean="0"/>
                  <a:t>, distinguishable only via </a:t>
                </a:r>
                <a:r>
                  <a:rPr lang="en-US" altLang="ja-JP" sz="2200" dirty="0" smtClean="0">
                    <a:solidFill>
                      <a:srgbClr val="FFFF00"/>
                    </a:solidFill>
                  </a:rPr>
                  <a:t>mass</a:t>
                </a:r>
                <a:r>
                  <a:rPr lang="en-US" altLang="ja-JP" sz="2200" dirty="0" smtClean="0"/>
                  <a:t>.</a:t>
                </a:r>
                <a:endParaRPr lang="en-US" altLang="ja-JP" sz="2200" dirty="0"/>
              </a:p>
              <a:p>
                <a:pPr marL="114300" indent="0">
                  <a:buNone/>
                </a:pPr>
                <a:r>
                  <a:rPr lang="en-US" altLang="ja-JP" sz="2200" dirty="0" smtClean="0"/>
                  <a:t>Then, we found that there are three types of neutrinos, </a:t>
                </a:r>
                <a:r>
                  <a:rPr lang="en-US" altLang="ja-JP" sz="2200" dirty="0"/>
                  <a:t>d</a:t>
                </a:r>
                <a:r>
                  <a:rPr lang="en-US" altLang="ja-JP" sz="2200" dirty="0" smtClean="0"/>
                  <a:t>istinguishable via interaction w/ matter.</a:t>
                </a:r>
              </a:p>
              <a:p>
                <a:pPr marL="114300" indent="0">
                  <a:buNone/>
                </a:pPr>
                <a:endParaRPr lang="en-US" altLang="ja-JP" sz="2200" dirty="0"/>
              </a:p>
              <a:p>
                <a:pPr marL="0" lvl="1" indent="92075">
                  <a:buNone/>
                </a:pPr>
                <a:r>
                  <a:rPr lang="en-US" altLang="ja-JP" sz="2200" dirty="0" smtClean="0">
                    <a:solidFill>
                      <a:srgbClr val="FFFF00"/>
                    </a:solidFill>
                    <a:sym typeface="Symbol"/>
                  </a:rPr>
                  <a:t>IF NEUTRINOS HAVE MASSES, </a:t>
                </a:r>
                <a:r>
                  <a:rPr lang="en-US" altLang="ja-JP" sz="2200" dirty="0">
                    <a:solidFill>
                      <a:srgbClr val="FFFF00"/>
                    </a:solidFill>
                    <a:sym typeface="Symbol"/>
                  </a:rPr>
                  <a:t>t</a:t>
                </a:r>
                <a:r>
                  <a:rPr lang="en-US" altLang="ja-JP" sz="2200" dirty="0" smtClean="0">
                    <a:solidFill>
                      <a:srgbClr val="FFFF00"/>
                    </a:solidFill>
                    <a:sym typeface="Symbol"/>
                  </a:rPr>
                  <a:t>here is no reason for three types to be mass eigenstates.</a:t>
                </a: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ja-JP" altLang="en-US" sz="22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ja-JP" sz="22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20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ja-JP" altLang="en-US" sz="2200" i="1">
                                <a:latin typeface="Cambria Math" panose="02040503050406030204" pitchFamily="18" charset="0"/>
                                <a:sym typeface="Symbol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ja-JP" sz="2200" b="0" i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</m:oMath>
                </a14:m>
                <a:r>
                  <a:rPr lang="en-US" altLang="ja-JP" sz="2200" dirty="0" smtClean="0">
                    <a:sym typeface="Symbol"/>
                  </a:rPr>
                  <a:t>      </a:t>
                </a:r>
                <a:r>
                  <a:rPr lang="en-US" altLang="ja-JP" sz="2200" dirty="0" smtClean="0">
                    <a:latin typeface="Symbol" pitchFamily="18" charset="2"/>
                    <a:sym typeface="Symbol"/>
                  </a:rPr>
                  <a:t>n</a:t>
                </a:r>
                <a:r>
                  <a:rPr lang="en-US" altLang="ja-JP" sz="2200" baseline="-25000" dirty="0" smtClean="0">
                    <a:sym typeface="Symbol"/>
                  </a:rPr>
                  <a:t>1</a:t>
                </a:r>
                <a:r>
                  <a:rPr lang="en-US" altLang="ja-JP" sz="2200" dirty="0" smtClean="0">
                    <a:sym typeface="Symbol"/>
                  </a:rPr>
                  <a:t>,</a:t>
                </a:r>
                <a:r>
                  <a:rPr lang="en-US" altLang="ja-JP" sz="2200" dirty="0" smtClean="0">
                    <a:latin typeface="Symbol" pitchFamily="18" charset="2"/>
                    <a:sym typeface="Symbol"/>
                  </a:rPr>
                  <a:t>n</a:t>
                </a:r>
                <a:r>
                  <a:rPr lang="en-US" altLang="ja-JP" sz="2200" baseline="-25000" dirty="0" smtClean="0">
                    <a:sym typeface="Symbol"/>
                  </a:rPr>
                  <a:t>2</a:t>
                </a:r>
                <a:r>
                  <a:rPr lang="en-US" altLang="ja-JP" sz="2200" dirty="0" smtClean="0">
                    <a:sym typeface="Symbol"/>
                  </a:rPr>
                  <a:t>,</a:t>
                </a:r>
                <a:r>
                  <a:rPr lang="en-US" altLang="ja-JP" sz="2200" dirty="0" smtClean="0">
                    <a:latin typeface="Symbol" pitchFamily="18" charset="2"/>
                    <a:sym typeface="Symbol"/>
                  </a:rPr>
                  <a:t>n</a:t>
                </a:r>
                <a:r>
                  <a:rPr lang="en-US" altLang="ja-JP" sz="2200" baseline="-25000" dirty="0" smtClean="0">
                    <a:sym typeface="Symbol"/>
                  </a:rPr>
                  <a:t>3</a:t>
                </a:r>
                <a:r>
                  <a:rPr lang="en-US" altLang="ja-JP" sz="2200" dirty="0" smtClean="0">
                    <a:sym typeface="Symbol"/>
                  </a:rPr>
                  <a:t> : mass eigenstates</a:t>
                </a:r>
              </a:p>
              <a:p>
                <a:pPr marL="114300" indent="0">
                  <a:buNone/>
                </a:pPr>
                <a:r>
                  <a:rPr lang="en-US" altLang="ja-JP" sz="2200" dirty="0" smtClean="0"/>
                  <a:t>Same thing is happening for quarks.</a:t>
                </a:r>
                <a:r>
                  <a:rPr lang="ja-JP" altLang="en-US" sz="2200" dirty="0" smtClean="0"/>
                  <a:t>　</a:t>
                </a:r>
                <a:endParaRPr lang="en-US" altLang="ja-JP" sz="2200" dirty="0" smtClean="0"/>
              </a:p>
              <a:p>
                <a:pPr marL="411480" lvl="1" indent="0">
                  <a:buNone/>
                </a:pPr>
                <a:r>
                  <a:rPr lang="en-US" altLang="ja-JP" sz="2200" dirty="0" smtClean="0"/>
                  <a:t>Partner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𝑢𝑝</m:t>
                            </m:r>
                          </m:e>
                        </m:d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200" b="0" i="0" smtClean="0">
                            <a:latin typeface="Cambria Math" panose="02040503050406030204" pitchFamily="18" charset="0"/>
                            <a:sym typeface="Symbol"/>
                          </a:rPr>
                          <m:t>quark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ja-JP" sz="22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  <m:t>𝑑𝑜𝑤𝑛</m:t>
                        </m:r>
                      </m:e>
                    </m:d>
                    <m:r>
                      <a:rPr lang="en-US" altLang="ja-JP" sz="2200" i="1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2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𝑠𝑡𝑟𝑎𝑛𝑔𝑒</m:t>
                            </m:r>
                          </m:e>
                        </m:d>
                        <m:r>
                          <a:rPr lang="en-US" altLang="ja-JP" sz="2200" i="1"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ja-JP" sz="22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sym typeface="Symbol"/>
                          </a:rPr>
                          <m:t>𝑏𝑜𝑡𝑡𝑜𝑚</m:t>
                        </m:r>
                      </m:e>
                    </m:d>
                  </m:oMath>
                </a14:m>
                <a:endParaRPr lang="en-US" altLang="ja-JP" sz="2200" dirty="0" smtClean="0"/>
              </a:p>
            </p:txBody>
          </p:sp>
        </mc:Choice>
        <mc:Fallback xmlns="">
          <p:sp>
            <p:nvSpPr>
              <p:cNvPr id="7" name="コンテンツ プレースホルダー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277" y="1484784"/>
                <a:ext cx="8502758" cy="4836151"/>
              </a:xfrm>
              <a:blipFill rotWithShape="0">
                <a:blip r:embed="rId3"/>
                <a:stretch>
                  <a:fillRect l="-932" t="-1639" r="-10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A1CB-875E-4205-8148-7517347C9974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92416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824" y="332656"/>
            <a:ext cx="8689981" cy="849236"/>
          </a:xfrm>
          <a:noFill/>
        </p:spPr>
        <p:txBody>
          <a:bodyPr>
            <a:noAutofit/>
          </a:bodyPr>
          <a:lstStyle/>
          <a:p>
            <a:pPr defTabSz="914306">
              <a:defRPr/>
            </a:pPr>
            <a:r>
              <a:rPr lang="en-US" altLang="ja-JP" sz="2800" cap="none" dirty="0" smtClean="0"/>
              <a:t>A neutrino is produced as an eigenstate of one flavor, but propagate with two different speed </a:t>
            </a:r>
            <a:endParaRPr lang="en-US" altLang="ja-JP" sz="2800" cap="none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D0DCB-E249-40D7-BE33-C55824F025F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395139" y="1988666"/>
            <a:ext cx="2657699" cy="1295921"/>
            <a:chOff x="3027" y="1312"/>
            <a:chExt cx="1674" cy="1569"/>
          </a:xfrm>
        </p:grpSpPr>
        <p:sp>
          <p:nvSpPr>
            <p:cNvPr id="9264" name="Freeform 6"/>
            <p:cNvSpPr>
              <a:spLocks/>
            </p:cNvSpPr>
            <p:nvPr/>
          </p:nvSpPr>
          <p:spPr bwMode="auto">
            <a:xfrm>
              <a:off x="3027" y="1312"/>
              <a:ext cx="829" cy="1569"/>
            </a:xfrm>
            <a:custGeom>
              <a:avLst/>
              <a:gdLst>
                <a:gd name="T0" fmla="*/ 1 w 1658"/>
                <a:gd name="T1" fmla="*/ 2 h 3139"/>
                <a:gd name="T2" fmla="*/ 1 w 1658"/>
                <a:gd name="T3" fmla="*/ 1 h 3139"/>
                <a:gd name="T4" fmla="*/ 1 w 1658"/>
                <a:gd name="T5" fmla="*/ 0 h 3139"/>
                <a:gd name="T6" fmla="*/ 1 w 1658"/>
                <a:gd name="T7" fmla="*/ 0 h 3139"/>
                <a:gd name="T8" fmla="*/ 1 w 1658"/>
                <a:gd name="T9" fmla="*/ 0 h 3139"/>
                <a:gd name="T10" fmla="*/ 1 w 1658"/>
                <a:gd name="T11" fmla="*/ 0 h 3139"/>
                <a:gd name="T12" fmla="*/ 1 w 1658"/>
                <a:gd name="T13" fmla="*/ 2 h 3139"/>
                <a:gd name="T14" fmla="*/ 1 w 1658"/>
                <a:gd name="T15" fmla="*/ 6 h 3139"/>
                <a:gd name="T16" fmla="*/ 1 w 1658"/>
                <a:gd name="T17" fmla="*/ 10 h 3139"/>
                <a:gd name="T18" fmla="*/ 2 w 1658"/>
                <a:gd name="T19" fmla="*/ 11 h 3139"/>
                <a:gd name="T20" fmla="*/ 2 w 1658"/>
                <a:gd name="T21" fmla="*/ 12 h 3139"/>
                <a:gd name="T22" fmla="*/ 2 w 1658"/>
                <a:gd name="T23" fmla="*/ 12 h 3139"/>
                <a:gd name="T24" fmla="*/ 2 w 1658"/>
                <a:gd name="T25" fmla="*/ 11 h 3139"/>
                <a:gd name="T26" fmla="*/ 2 w 1658"/>
                <a:gd name="T27" fmla="*/ 10 h 3139"/>
                <a:gd name="T28" fmla="*/ 2 w 1658"/>
                <a:gd name="T29" fmla="*/ 8 h 3139"/>
                <a:gd name="T30" fmla="*/ 2 w 1658"/>
                <a:gd name="T31" fmla="*/ 4 h 3139"/>
                <a:gd name="T32" fmla="*/ 2 w 1658"/>
                <a:gd name="T33" fmla="*/ 2 h 3139"/>
                <a:gd name="T34" fmla="*/ 2 w 1658"/>
                <a:gd name="T35" fmla="*/ 0 h 3139"/>
                <a:gd name="T36" fmla="*/ 2 w 1658"/>
                <a:gd name="T37" fmla="*/ 0 h 3139"/>
                <a:gd name="T38" fmla="*/ 3 w 1658"/>
                <a:gd name="T39" fmla="*/ 0 h 3139"/>
                <a:gd name="T40" fmla="*/ 3 w 1658"/>
                <a:gd name="T41" fmla="*/ 0 h 3139"/>
                <a:gd name="T42" fmla="*/ 3 w 1658"/>
                <a:gd name="T43" fmla="*/ 1 h 3139"/>
                <a:gd name="T44" fmla="*/ 3 w 1658"/>
                <a:gd name="T45" fmla="*/ 3 h 3139"/>
                <a:gd name="T46" fmla="*/ 3 w 1658"/>
                <a:gd name="T47" fmla="*/ 9 h 3139"/>
                <a:gd name="T48" fmla="*/ 3 w 1658"/>
                <a:gd name="T49" fmla="*/ 11 h 3139"/>
                <a:gd name="T50" fmla="*/ 3 w 1658"/>
                <a:gd name="T51" fmla="*/ 12 h 3139"/>
                <a:gd name="T52" fmla="*/ 3 w 1658"/>
                <a:gd name="T53" fmla="*/ 12 h 3139"/>
                <a:gd name="T54" fmla="*/ 3 w 1658"/>
                <a:gd name="T55" fmla="*/ 11 h 3139"/>
                <a:gd name="T56" fmla="*/ 3 w 1658"/>
                <a:gd name="T57" fmla="*/ 10 h 3139"/>
                <a:gd name="T58" fmla="*/ 4 w 1658"/>
                <a:gd name="T59" fmla="*/ 9 h 3139"/>
                <a:gd name="T60" fmla="*/ 4 w 1658"/>
                <a:gd name="T61" fmla="*/ 4 h 3139"/>
                <a:gd name="T62" fmla="*/ 4 w 1658"/>
                <a:gd name="T63" fmla="*/ 2 h 3139"/>
                <a:gd name="T64" fmla="*/ 4 w 1658"/>
                <a:gd name="T65" fmla="*/ 0 h 3139"/>
                <a:gd name="T66" fmla="*/ 4 w 1658"/>
                <a:gd name="T67" fmla="*/ 0 h 3139"/>
                <a:gd name="T68" fmla="*/ 4 w 1658"/>
                <a:gd name="T69" fmla="*/ 0 h 3139"/>
                <a:gd name="T70" fmla="*/ 4 w 1658"/>
                <a:gd name="T71" fmla="*/ 0 h 3139"/>
                <a:gd name="T72" fmla="*/ 4 w 1658"/>
                <a:gd name="T73" fmla="*/ 1 h 3139"/>
                <a:gd name="T74" fmla="*/ 4 w 1658"/>
                <a:gd name="T75" fmla="*/ 2 h 3139"/>
                <a:gd name="T76" fmla="*/ 5 w 1658"/>
                <a:gd name="T77" fmla="*/ 9 h 3139"/>
                <a:gd name="T78" fmla="*/ 5 w 1658"/>
                <a:gd name="T79" fmla="*/ 10 h 3139"/>
                <a:gd name="T80" fmla="*/ 5 w 1658"/>
                <a:gd name="T81" fmla="*/ 11 h 3139"/>
                <a:gd name="T82" fmla="*/ 5 w 1658"/>
                <a:gd name="T83" fmla="*/ 12 h 3139"/>
                <a:gd name="T84" fmla="*/ 5 w 1658"/>
                <a:gd name="T85" fmla="*/ 12 h 3139"/>
                <a:gd name="T86" fmla="*/ 5 w 1658"/>
                <a:gd name="T87" fmla="*/ 11 h 3139"/>
                <a:gd name="T88" fmla="*/ 5 w 1658"/>
                <a:gd name="T89" fmla="*/ 10 h 3139"/>
                <a:gd name="T90" fmla="*/ 5 w 1658"/>
                <a:gd name="T91" fmla="*/ 8 h 3139"/>
                <a:gd name="T92" fmla="*/ 5 w 1658"/>
                <a:gd name="T93" fmla="*/ 4 h 3139"/>
                <a:gd name="T94" fmla="*/ 6 w 1658"/>
                <a:gd name="T95" fmla="*/ 1 h 3139"/>
                <a:gd name="T96" fmla="*/ 6 w 1658"/>
                <a:gd name="T97" fmla="*/ 0 h 3139"/>
                <a:gd name="T98" fmla="*/ 6 w 1658"/>
                <a:gd name="T99" fmla="*/ 0 h 3139"/>
                <a:gd name="T100" fmla="*/ 6 w 1658"/>
                <a:gd name="T101" fmla="*/ 0 h 3139"/>
                <a:gd name="T102" fmla="*/ 6 w 1658"/>
                <a:gd name="T103" fmla="*/ 0 h 3139"/>
                <a:gd name="T104" fmla="*/ 6 w 1658"/>
                <a:gd name="T105" fmla="*/ 1 h 3139"/>
                <a:gd name="T106" fmla="*/ 6 w 1658"/>
                <a:gd name="T107" fmla="*/ 3 h 3139"/>
                <a:gd name="T108" fmla="*/ 6 w 1658"/>
                <a:gd name="T109" fmla="*/ 8 h 3139"/>
                <a:gd name="T110" fmla="*/ 6 w 1658"/>
                <a:gd name="T111" fmla="*/ 10 h 3139"/>
                <a:gd name="T112" fmla="*/ 6 w 1658"/>
                <a:gd name="T113" fmla="*/ 11 h 3139"/>
                <a:gd name="T114" fmla="*/ 7 w 1658"/>
                <a:gd name="T115" fmla="*/ 12 h 3139"/>
                <a:gd name="T116" fmla="*/ 7 w 1658"/>
                <a:gd name="T117" fmla="*/ 12 h 3139"/>
                <a:gd name="T118" fmla="*/ 7 w 1658"/>
                <a:gd name="T119" fmla="*/ 11 h 3139"/>
                <a:gd name="T120" fmla="*/ 7 w 1658"/>
                <a:gd name="T121" fmla="*/ 9 h 3139"/>
                <a:gd name="T122" fmla="*/ 7 w 1658"/>
                <a:gd name="T123" fmla="*/ 7 h 3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8" h="3139">
                  <a:moveTo>
                    <a:pt x="0" y="1178"/>
                  </a:moveTo>
                  <a:lnTo>
                    <a:pt x="7" y="1029"/>
                  </a:lnTo>
                  <a:lnTo>
                    <a:pt x="13" y="890"/>
                  </a:lnTo>
                  <a:lnTo>
                    <a:pt x="19" y="746"/>
                  </a:lnTo>
                  <a:lnTo>
                    <a:pt x="25" y="631"/>
                  </a:lnTo>
                  <a:lnTo>
                    <a:pt x="33" y="519"/>
                  </a:lnTo>
                  <a:lnTo>
                    <a:pt x="35" y="489"/>
                  </a:lnTo>
                  <a:lnTo>
                    <a:pt x="43" y="358"/>
                  </a:lnTo>
                  <a:lnTo>
                    <a:pt x="49" y="265"/>
                  </a:lnTo>
                  <a:lnTo>
                    <a:pt x="55" y="191"/>
                  </a:lnTo>
                  <a:lnTo>
                    <a:pt x="60" y="138"/>
                  </a:lnTo>
                  <a:lnTo>
                    <a:pt x="64" y="99"/>
                  </a:lnTo>
                  <a:lnTo>
                    <a:pt x="68" y="73"/>
                  </a:lnTo>
                  <a:lnTo>
                    <a:pt x="74" y="42"/>
                  </a:lnTo>
                  <a:lnTo>
                    <a:pt x="78" y="18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6" y="8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8" y="55"/>
                  </a:lnTo>
                  <a:lnTo>
                    <a:pt x="111" y="89"/>
                  </a:lnTo>
                  <a:lnTo>
                    <a:pt x="117" y="142"/>
                  </a:lnTo>
                  <a:lnTo>
                    <a:pt x="123" y="205"/>
                  </a:lnTo>
                  <a:lnTo>
                    <a:pt x="131" y="295"/>
                  </a:lnTo>
                  <a:lnTo>
                    <a:pt x="135" y="370"/>
                  </a:lnTo>
                  <a:lnTo>
                    <a:pt x="141" y="452"/>
                  </a:lnTo>
                  <a:lnTo>
                    <a:pt x="147" y="536"/>
                  </a:lnTo>
                  <a:lnTo>
                    <a:pt x="153" y="664"/>
                  </a:lnTo>
                  <a:lnTo>
                    <a:pt x="163" y="868"/>
                  </a:lnTo>
                  <a:lnTo>
                    <a:pt x="170" y="1009"/>
                  </a:lnTo>
                  <a:lnTo>
                    <a:pt x="204" y="1791"/>
                  </a:lnTo>
                  <a:lnTo>
                    <a:pt x="225" y="2280"/>
                  </a:lnTo>
                  <a:lnTo>
                    <a:pt x="231" y="2395"/>
                  </a:lnTo>
                  <a:lnTo>
                    <a:pt x="237" y="2515"/>
                  </a:lnTo>
                  <a:lnTo>
                    <a:pt x="247" y="2692"/>
                  </a:lnTo>
                  <a:lnTo>
                    <a:pt x="255" y="2808"/>
                  </a:lnTo>
                  <a:lnTo>
                    <a:pt x="261" y="2886"/>
                  </a:lnTo>
                  <a:lnTo>
                    <a:pt x="265" y="2941"/>
                  </a:lnTo>
                  <a:lnTo>
                    <a:pt x="270" y="2994"/>
                  </a:lnTo>
                  <a:lnTo>
                    <a:pt x="270" y="3006"/>
                  </a:lnTo>
                  <a:lnTo>
                    <a:pt x="276" y="3055"/>
                  </a:lnTo>
                  <a:lnTo>
                    <a:pt x="282" y="3090"/>
                  </a:lnTo>
                  <a:lnTo>
                    <a:pt x="288" y="3116"/>
                  </a:lnTo>
                  <a:lnTo>
                    <a:pt x="294" y="3135"/>
                  </a:lnTo>
                  <a:lnTo>
                    <a:pt x="298" y="3139"/>
                  </a:lnTo>
                  <a:lnTo>
                    <a:pt x="304" y="3137"/>
                  </a:lnTo>
                  <a:lnTo>
                    <a:pt x="306" y="3137"/>
                  </a:lnTo>
                  <a:lnTo>
                    <a:pt x="310" y="3122"/>
                  </a:lnTo>
                  <a:lnTo>
                    <a:pt x="316" y="3100"/>
                  </a:lnTo>
                  <a:lnTo>
                    <a:pt x="320" y="3063"/>
                  </a:lnTo>
                  <a:lnTo>
                    <a:pt x="327" y="3008"/>
                  </a:lnTo>
                  <a:lnTo>
                    <a:pt x="333" y="2941"/>
                  </a:lnTo>
                  <a:lnTo>
                    <a:pt x="339" y="2876"/>
                  </a:lnTo>
                  <a:lnTo>
                    <a:pt x="345" y="2804"/>
                  </a:lnTo>
                  <a:lnTo>
                    <a:pt x="349" y="2733"/>
                  </a:lnTo>
                  <a:lnTo>
                    <a:pt x="355" y="2629"/>
                  </a:lnTo>
                  <a:lnTo>
                    <a:pt x="363" y="2501"/>
                  </a:lnTo>
                  <a:lnTo>
                    <a:pt x="373" y="2289"/>
                  </a:lnTo>
                  <a:lnTo>
                    <a:pt x="378" y="2170"/>
                  </a:lnTo>
                  <a:lnTo>
                    <a:pt x="384" y="2019"/>
                  </a:lnTo>
                  <a:lnTo>
                    <a:pt x="404" y="1569"/>
                  </a:lnTo>
                  <a:lnTo>
                    <a:pt x="406" y="1524"/>
                  </a:lnTo>
                  <a:lnTo>
                    <a:pt x="418" y="1269"/>
                  </a:lnTo>
                  <a:lnTo>
                    <a:pt x="429" y="1009"/>
                  </a:lnTo>
                  <a:lnTo>
                    <a:pt x="435" y="880"/>
                  </a:lnTo>
                  <a:lnTo>
                    <a:pt x="439" y="770"/>
                  </a:lnTo>
                  <a:lnTo>
                    <a:pt x="451" y="578"/>
                  </a:lnTo>
                  <a:lnTo>
                    <a:pt x="457" y="448"/>
                  </a:lnTo>
                  <a:lnTo>
                    <a:pt x="463" y="358"/>
                  </a:lnTo>
                  <a:lnTo>
                    <a:pt x="469" y="289"/>
                  </a:lnTo>
                  <a:lnTo>
                    <a:pt x="473" y="228"/>
                  </a:lnTo>
                  <a:lnTo>
                    <a:pt x="475" y="216"/>
                  </a:lnTo>
                  <a:lnTo>
                    <a:pt x="481" y="146"/>
                  </a:lnTo>
                  <a:lnTo>
                    <a:pt x="486" y="95"/>
                  </a:lnTo>
                  <a:lnTo>
                    <a:pt x="492" y="53"/>
                  </a:lnTo>
                  <a:lnTo>
                    <a:pt x="498" y="26"/>
                  </a:lnTo>
                  <a:lnTo>
                    <a:pt x="502" y="6"/>
                  </a:lnTo>
                  <a:lnTo>
                    <a:pt x="508" y="0"/>
                  </a:lnTo>
                  <a:lnTo>
                    <a:pt x="514" y="2"/>
                  </a:lnTo>
                  <a:lnTo>
                    <a:pt x="518" y="12"/>
                  </a:lnTo>
                  <a:lnTo>
                    <a:pt x="524" y="32"/>
                  </a:lnTo>
                  <a:lnTo>
                    <a:pt x="530" y="71"/>
                  </a:lnTo>
                  <a:lnTo>
                    <a:pt x="535" y="114"/>
                  </a:lnTo>
                  <a:lnTo>
                    <a:pt x="541" y="173"/>
                  </a:lnTo>
                  <a:lnTo>
                    <a:pt x="547" y="236"/>
                  </a:lnTo>
                  <a:lnTo>
                    <a:pt x="551" y="299"/>
                  </a:lnTo>
                  <a:lnTo>
                    <a:pt x="557" y="383"/>
                  </a:lnTo>
                  <a:lnTo>
                    <a:pt x="565" y="499"/>
                  </a:lnTo>
                  <a:lnTo>
                    <a:pt x="575" y="699"/>
                  </a:lnTo>
                  <a:lnTo>
                    <a:pt x="581" y="817"/>
                  </a:lnTo>
                  <a:lnTo>
                    <a:pt x="588" y="966"/>
                  </a:lnTo>
                  <a:lnTo>
                    <a:pt x="610" y="1441"/>
                  </a:lnTo>
                  <a:lnTo>
                    <a:pt x="638" y="2085"/>
                  </a:lnTo>
                  <a:lnTo>
                    <a:pt x="643" y="2215"/>
                  </a:lnTo>
                  <a:lnTo>
                    <a:pt x="657" y="2501"/>
                  </a:lnTo>
                  <a:lnTo>
                    <a:pt x="663" y="2619"/>
                  </a:lnTo>
                  <a:lnTo>
                    <a:pt x="669" y="2706"/>
                  </a:lnTo>
                  <a:lnTo>
                    <a:pt x="673" y="2784"/>
                  </a:lnTo>
                  <a:lnTo>
                    <a:pt x="677" y="2829"/>
                  </a:lnTo>
                  <a:lnTo>
                    <a:pt x="685" y="2914"/>
                  </a:lnTo>
                  <a:lnTo>
                    <a:pt x="691" y="2984"/>
                  </a:lnTo>
                  <a:lnTo>
                    <a:pt x="696" y="3045"/>
                  </a:lnTo>
                  <a:lnTo>
                    <a:pt x="702" y="3082"/>
                  </a:lnTo>
                  <a:lnTo>
                    <a:pt x="706" y="3110"/>
                  </a:lnTo>
                  <a:lnTo>
                    <a:pt x="710" y="3126"/>
                  </a:lnTo>
                  <a:lnTo>
                    <a:pt x="716" y="3137"/>
                  </a:lnTo>
                  <a:lnTo>
                    <a:pt x="722" y="3137"/>
                  </a:lnTo>
                  <a:lnTo>
                    <a:pt x="726" y="3128"/>
                  </a:lnTo>
                  <a:lnTo>
                    <a:pt x="734" y="3110"/>
                  </a:lnTo>
                  <a:lnTo>
                    <a:pt x="738" y="3079"/>
                  </a:lnTo>
                  <a:lnTo>
                    <a:pt x="746" y="3035"/>
                  </a:lnTo>
                  <a:lnTo>
                    <a:pt x="749" y="2988"/>
                  </a:lnTo>
                  <a:lnTo>
                    <a:pt x="755" y="2937"/>
                  </a:lnTo>
                  <a:lnTo>
                    <a:pt x="759" y="2867"/>
                  </a:lnTo>
                  <a:lnTo>
                    <a:pt x="767" y="2774"/>
                  </a:lnTo>
                  <a:lnTo>
                    <a:pt x="775" y="2635"/>
                  </a:lnTo>
                  <a:lnTo>
                    <a:pt x="779" y="2582"/>
                  </a:lnTo>
                  <a:lnTo>
                    <a:pt x="785" y="2480"/>
                  </a:lnTo>
                  <a:lnTo>
                    <a:pt x="791" y="2360"/>
                  </a:lnTo>
                  <a:lnTo>
                    <a:pt x="799" y="2191"/>
                  </a:lnTo>
                  <a:lnTo>
                    <a:pt x="812" y="1873"/>
                  </a:lnTo>
                  <a:lnTo>
                    <a:pt x="820" y="1710"/>
                  </a:lnTo>
                  <a:lnTo>
                    <a:pt x="838" y="1253"/>
                  </a:lnTo>
                  <a:lnTo>
                    <a:pt x="846" y="1088"/>
                  </a:lnTo>
                  <a:lnTo>
                    <a:pt x="861" y="768"/>
                  </a:lnTo>
                  <a:lnTo>
                    <a:pt x="867" y="640"/>
                  </a:lnTo>
                  <a:lnTo>
                    <a:pt x="873" y="546"/>
                  </a:lnTo>
                  <a:lnTo>
                    <a:pt x="877" y="456"/>
                  </a:lnTo>
                  <a:lnTo>
                    <a:pt x="879" y="426"/>
                  </a:lnTo>
                  <a:lnTo>
                    <a:pt x="887" y="311"/>
                  </a:lnTo>
                  <a:lnTo>
                    <a:pt x="895" y="226"/>
                  </a:lnTo>
                  <a:lnTo>
                    <a:pt x="901" y="156"/>
                  </a:lnTo>
                  <a:lnTo>
                    <a:pt x="905" y="108"/>
                  </a:lnTo>
                  <a:lnTo>
                    <a:pt x="910" y="71"/>
                  </a:lnTo>
                  <a:lnTo>
                    <a:pt x="914" y="48"/>
                  </a:lnTo>
                  <a:lnTo>
                    <a:pt x="918" y="24"/>
                  </a:lnTo>
                  <a:lnTo>
                    <a:pt x="924" y="8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42" y="20"/>
                  </a:lnTo>
                  <a:lnTo>
                    <a:pt x="946" y="44"/>
                  </a:lnTo>
                  <a:lnTo>
                    <a:pt x="948" y="50"/>
                  </a:lnTo>
                  <a:lnTo>
                    <a:pt x="954" y="85"/>
                  </a:lnTo>
                  <a:lnTo>
                    <a:pt x="958" y="122"/>
                  </a:lnTo>
                  <a:lnTo>
                    <a:pt x="963" y="181"/>
                  </a:lnTo>
                  <a:lnTo>
                    <a:pt x="969" y="254"/>
                  </a:lnTo>
                  <a:lnTo>
                    <a:pt x="977" y="360"/>
                  </a:lnTo>
                  <a:lnTo>
                    <a:pt x="981" y="430"/>
                  </a:lnTo>
                  <a:lnTo>
                    <a:pt x="987" y="523"/>
                  </a:lnTo>
                  <a:lnTo>
                    <a:pt x="993" y="613"/>
                  </a:lnTo>
                  <a:lnTo>
                    <a:pt x="999" y="746"/>
                  </a:lnTo>
                  <a:lnTo>
                    <a:pt x="1014" y="1098"/>
                  </a:lnTo>
                  <a:lnTo>
                    <a:pt x="1022" y="1267"/>
                  </a:lnTo>
                  <a:lnTo>
                    <a:pt x="1050" y="1881"/>
                  </a:lnTo>
                  <a:lnTo>
                    <a:pt x="1069" y="2333"/>
                  </a:lnTo>
                  <a:lnTo>
                    <a:pt x="1075" y="2444"/>
                  </a:lnTo>
                  <a:lnTo>
                    <a:pt x="1081" y="2549"/>
                  </a:lnTo>
                  <a:lnTo>
                    <a:pt x="1083" y="2586"/>
                  </a:lnTo>
                  <a:lnTo>
                    <a:pt x="1093" y="2753"/>
                  </a:lnTo>
                  <a:lnTo>
                    <a:pt x="1101" y="2863"/>
                  </a:lnTo>
                  <a:lnTo>
                    <a:pt x="1107" y="2933"/>
                  </a:lnTo>
                  <a:lnTo>
                    <a:pt x="1111" y="2984"/>
                  </a:lnTo>
                  <a:lnTo>
                    <a:pt x="1115" y="3029"/>
                  </a:lnTo>
                  <a:lnTo>
                    <a:pt x="1117" y="3041"/>
                  </a:lnTo>
                  <a:lnTo>
                    <a:pt x="1122" y="3077"/>
                  </a:lnTo>
                  <a:lnTo>
                    <a:pt x="1128" y="3106"/>
                  </a:lnTo>
                  <a:lnTo>
                    <a:pt x="1132" y="3126"/>
                  </a:lnTo>
                  <a:lnTo>
                    <a:pt x="1138" y="3137"/>
                  </a:lnTo>
                  <a:lnTo>
                    <a:pt x="1144" y="3137"/>
                  </a:lnTo>
                  <a:lnTo>
                    <a:pt x="1150" y="3128"/>
                  </a:lnTo>
                  <a:lnTo>
                    <a:pt x="1150" y="3126"/>
                  </a:lnTo>
                  <a:lnTo>
                    <a:pt x="1156" y="3102"/>
                  </a:lnTo>
                  <a:lnTo>
                    <a:pt x="1160" y="3077"/>
                  </a:lnTo>
                  <a:lnTo>
                    <a:pt x="1166" y="3031"/>
                  </a:lnTo>
                  <a:lnTo>
                    <a:pt x="1171" y="2965"/>
                  </a:lnTo>
                  <a:lnTo>
                    <a:pt x="1179" y="2888"/>
                  </a:lnTo>
                  <a:lnTo>
                    <a:pt x="1183" y="2821"/>
                  </a:lnTo>
                  <a:lnTo>
                    <a:pt x="1189" y="2745"/>
                  </a:lnTo>
                  <a:lnTo>
                    <a:pt x="1195" y="2666"/>
                  </a:lnTo>
                  <a:lnTo>
                    <a:pt x="1201" y="2552"/>
                  </a:lnTo>
                  <a:lnTo>
                    <a:pt x="1207" y="2419"/>
                  </a:lnTo>
                  <a:lnTo>
                    <a:pt x="1219" y="2207"/>
                  </a:lnTo>
                  <a:lnTo>
                    <a:pt x="1224" y="2077"/>
                  </a:lnTo>
                  <a:lnTo>
                    <a:pt x="1232" y="1881"/>
                  </a:lnTo>
                  <a:lnTo>
                    <a:pt x="1248" y="1504"/>
                  </a:lnTo>
                  <a:lnTo>
                    <a:pt x="1252" y="1432"/>
                  </a:lnTo>
                  <a:lnTo>
                    <a:pt x="1262" y="1184"/>
                  </a:lnTo>
                  <a:lnTo>
                    <a:pt x="1274" y="958"/>
                  </a:lnTo>
                  <a:lnTo>
                    <a:pt x="1279" y="813"/>
                  </a:lnTo>
                  <a:lnTo>
                    <a:pt x="1285" y="691"/>
                  </a:lnTo>
                  <a:lnTo>
                    <a:pt x="1295" y="507"/>
                  </a:lnTo>
                  <a:lnTo>
                    <a:pt x="1303" y="383"/>
                  </a:lnTo>
                  <a:lnTo>
                    <a:pt x="1309" y="301"/>
                  </a:lnTo>
                  <a:lnTo>
                    <a:pt x="1313" y="240"/>
                  </a:lnTo>
                  <a:lnTo>
                    <a:pt x="1319" y="183"/>
                  </a:lnTo>
                  <a:lnTo>
                    <a:pt x="1319" y="169"/>
                  </a:lnTo>
                  <a:lnTo>
                    <a:pt x="1327" y="112"/>
                  </a:lnTo>
                  <a:lnTo>
                    <a:pt x="1332" y="71"/>
                  </a:lnTo>
                  <a:lnTo>
                    <a:pt x="1336" y="38"/>
                  </a:lnTo>
                  <a:lnTo>
                    <a:pt x="1342" y="14"/>
                  </a:lnTo>
                  <a:lnTo>
                    <a:pt x="1348" y="2"/>
                  </a:lnTo>
                  <a:lnTo>
                    <a:pt x="1352" y="0"/>
                  </a:lnTo>
                  <a:lnTo>
                    <a:pt x="1354" y="0"/>
                  </a:lnTo>
                  <a:lnTo>
                    <a:pt x="1358" y="8"/>
                  </a:lnTo>
                  <a:lnTo>
                    <a:pt x="1364" y="26"/>
                  </a:lnTo>
                  <a:lnTo>
                    <a:pt x="1368" y="53"/>
                  </a:lnTo>
                  <a:lnTo>
                    <a:pt x="1376" y="101"/>
                  </a:lnTo>
                  <a:lnTo>
                    <a:pt x="1382" y="158"/>
                  </a:lnTo>
                  <a:lnTo>
                    <a:pt x="1387" y="218"/>
                  </a:lnTo>
                  <a:lnTo>
                    <a:pt x="1393" y="287"/>
                  </a:lnTo>
                  <a:lnTo>
                    <a:pt x="1397" y="354"/>
                  </a:lnTo>
                  <a:lnTo>
                    <a:pt x="1403" y="452"/>
                  </a:lnTo>
                  <a:lnTo>
                    <a:pt x="1409" y="558"/>
                  </a:lnTo>
                  <a:lnTo>
                    <a:pt x="1421" y="778"/>
                  </a:lnTo>
                  <a:lnTo>
                    <a:pt x="1427" y="911"/>
                  </a:lnTo>
                  <a:lnTo>
                    <a:pt x="1454" y="1534"/>
                  </a:lnTo>
                  <a:lnTo>
                    <a:pt x="1470" y="1877"/>
                  </a:lnTo>
                  <a:lnTo>
                    <a:pt x="1478" y="2087"/>
                  </a:lnTo>
                  <a:lnTo>
                    <a:pt x="1486" y="2223"/>
                  </a:lnTo>
                  <a:lnTo>
                    <a:pt x="1489" y="2299"/>
                  </a:lnTo>
                  <a:lnTo>
                    <a:pt x="1503" y="2564"/>
                  </a:lnTo>
                  <a:lnTo>
                    <a:pt x="1509" y="2678"/>
                  </a:lnTo>
                  <a:lnTo>
                    <a:pt x="1513" y="2761"/>
                  </a:lnTo>
                  <a:lnTo>
                    <a:pt x="1519" y="2833"/>
                  </a:lnTo>
                  <a:lnTo>
                    <a:pt x="1523" y="2880"/>
                  </a:lnTo>
                  <a:lnTo>
                    <a:pt x="1529" y="2961"/>
                  </a:lnTo>
                  <a:lnTo>
                    <a:pt x="1535" y="3020"/>
                  </a:lnTo>
                  <a:lnTo>
                    <a:pt x="1541" y="3067"/>
                  </a:lnTo>
                  <a:lnTo>
                    <a:pt x="1546" y="3100"/>
                  </a:lnTo>
                  <a:lnTo>
                    <a:pt x="1550" y="3124"/>
                  </a:lnTo>
                  <a:lnTo>
                    <a:pt x="1556" y="3137"/>
                  </a:lnTo>
                  <a:lnTo>
                    <a:pt x="1562" y="3139"/>
                  </a:lnTo>
                  <a:lnTo>
                    <a:pt x="1566" y="3135"/>
                  </a:lnTo>
                  <a:lnTo>
                    <a:pt x="1572" y="3122"/>
                  </a:lnTo>
                  <a:lnTo>
                    <a:pt x="1578" y="3090"/>
                  </a:lnTo>
                  <a:lnTo>
                    <a:pt x="1584" y="3055"/>
                  </a:lnTo>
                  <a:lnTo>
                    <a:pt x="1590" y="3000"/>
                  </a:lnTo>
                  <a:lnTo>
                    <a:pt x="1595" y="2947"/>
                  </a:lnTo>
                  <a:lnTo>
                    <a:pt x="1599" y="2890"/>
                  </a:lnTo>
                  <a:lnTo>
                    <a:pt x="1605" y="2810"/>
                  </a:lnTo>
                  <a:lnTo>
                    <a:pt x="1613" y="2709"/>
                  </a:lnTo>
                  <a:lnTo>
                    <a:pt x="1621" y="2547"/>
                  </a:lnTo>
                  <a:lnTo>
                    <a:pt x="1623" y="2509"/>
                  </a:lnTo>
                  <a:lnTo>
                    <a:pt x="1631" y="2374"/>
                  </a:lnTo>
                  <a:lnTo>
                    <a:pt x="1639" y="2232"/>
                  </a:lnTo>
                  <a:lnTo>
                    <a:pt x="1645" y="2081"/>
                  </a:lnTo>
                  <a:lnTo>
                    <a:pt x="1652" y="1932"/>
                  </a:lnTo>
                  <a:lnTo>
                    <a:pt x="1658" y="1783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5" name="Freeform 7"/>
            <p:cNvSpPr>
              <a:spLocks/>
            </p:cNvSpPr>
            <p:nvPr/>
          </p:nvSpPr>
          <p:spPr bwMode="auto">
            <a:xfrm>
              <a:off x="3856" y="1312"/>
              <a:ext cx="829" cy="1569"/>
            </a:xfrm>
            <a:custGeom>
              <a:avLst/>
              <a:gdLst>
                <a:gd name="T0" fmla="*/ 1 w 1657"/>
                <a:gd name="T1" fmla="*/ 4 h 3139"/>
                <a:gd name="T2" fmla="*/ 1 w 1657"/>
                <a:gd name="T3" fmla="*/ 1 h 3139"/>
                <a:gd name="T4" fmla="*/ 1 w 1657"/>
                <a:gd name="T5" fmla="*/ 0 h 3139"/>
                <a:gd name="T6" fmla="*/ 1 w 1657"/>
                <a:gd name="T7" fmla="*/ 0 h 3139"/>
                <a:gd name="T8" fmla="*/ 1 w 1657"/>
                <a:gd name="T9" fmla="*/ 0 h 3139"/>
                <a:gd name="T10" fmla="*/ 1 w 1657"/>
                <a:gd name="T11" fmla="*/ 0 h 3139"/>
                <a:gd name="T12" fmla="*/ 1 w 1657"/>
                <a:gd name="T13" fmla="*/ 1 h 3139"/>
                <a:gd name="T14" fmla="*/ 1 w 1657"/>
                <a:gd name="T15" fmla="*/ 4 h 3139"/>
                <a:gd name="T16" fmla="*/ 1 w 1657"/>
                <a:gd name="T17" fmla="*/ 9 h 3139"/>
                <a:gd name="T18" fmla="*/ 2 w 1657"/>
                <a:gd name="T19" fmla="*/ 10 h 3139"/>
                <a:gd name="T20" fmla="*/ 2 w 1657"/>
                <a:gd name="T21" fmla="*/ 11 h 3139"/>
                <a:gd name="T22" fmla="*/ 2 w 1657"/>
                <a:gd name="T23" fmla="*/ 12 h 3139"/>
                <a:gd name="T24" fmla="*/ 2 w 1657"/>
                <a:gd name="T25" fmla="*/ 12 h 3139"/>
                <a:gd name="T26" fmla="*/ 2 w 1657"/>
                <a:gd name="T27" fmla="*/ 11 h 3139"/>
                <a:gd name="T28" fmla="*/ 2 w 1657"/>
                <a:gd name="T29" fmla="*/ 10 h 3139"/>
                <a:gd name="T30" fmla="*/ 2 w 1657"/>
                <a:gd name="T31" fmla="*/ 7 h 3139"/>
                <a:gd name="T32" fmla="*/ 2 w 1657"/>
                <a:gd name="T33" fmla="*/ 3 h 3139"/>
                <a:gd name="T34" fmla="*/ 2 w 1657"/>
                <a:gd name="T35" fmla="*/ 1 h 3139"/>
                <a:gd name="T36" fmla="*/ 2 w 1657"/>
                <a:gd name="T37" fmla="*/ 0 h 3139"/>
                <a:gd name="T38" fmla="*/ 3 w 1657"/>
                <a:gd name="T39" fmla="*/ 0 h 3139"/>
                <a:gd name="T40" fmla="*/ 3 w 1657"/>
                <a:gd name="T41" fmla="*/ 0 h 3139"/>
                <a:gd name="T42" fmla="*/ 3 w 1657"/>
                <a:gd name="T43" fmla="*/ 0 h 3139"/>
                <a:gd name="T44" fmla="*/ 3 w 1657"/>
                <a:gd name="T45" fmla="*/ 1 h 3139"/>
                <a:gd name="T46" fmla="*/ 3 w 1657"/>
                <a:gd name="T47" fmla="*/ 3 h 3139"/>
                <a:gd name="T48" fmla="*/ 3 w 1657"/>
                <a:gd name="T49" fmla="*/ 8 h 3139"/>
                <a:gd name="T50" fmla="*/ 3 w 1657"/>
                <a:gd name="T51" fmla="*/ 10 h 3139"/>
                <a:gd name="T52" fmla="*/ 3 w 1657"/>
                <a:gd name="T53" fmla="*/ 11 h 3139"/>
                <a:gd name="T54" fmla="*/ 3 w 1657"/>
                <a:gd name="T55" fmla="*/ 12 h 3139"/>
                <a:gd name="T56" fmla="*/ 3 w 1657"/>
                <a:gd name="T57" fmla="*/ 11 h 3139"/>
                <a:gd name="T58" fmla="*/ 4 w 1657"/>
                <a:gd name="T59" fmla="*/ 11 h 3139"/>
                <a:gd name="T60" fmla="*/ 4 w 1657"/>
                <a:gd name="T61" fmla="*/ 9 h 3139"/>
                <a:gd name="T62" fmla="*/ 4 w 1657"/>
                <a:gd name="T63" fmla="*/ 5 h 3139"/>
                <a:gd name="T64" fmla="*/ 4 w 1657"/>
                <a:gd name="T65" fmla="*/ 2 h 3139"/>
                <a:gd name="T66" fmla="*/ 4 w 1657"/>
                <a:gd name="T67" fmla="*/ 1 h 3139"/>
                <a:gd name="T68" fmla="*/ 4 w 1657"/>
                <a:gd name="T69" fmla="*/ 0 h 3139"/>
                <a:gd name="T70" fmla="*/ 4 w 1657"/>
                <a:gd name="T71" fmla="*/ 0 h 3139"/>
                <a:gd name="T72" fmla="*/ 4 w 1657"/>
                <a:gd name="T73" fmla="*/ 0 h 3139"/>
                <a:gd name="T74" fmla="*/ 4 w 1657"/>
                <a:gd name="T75" fmla="*/ 1 h 3139"/>
                <a:gd name="T76" fmla="*/ 5 w 1657"/>
                <a:gd name="T77" fmla="*/ 3 h 3139"/>
                <a:gd name="T78" fmla="*/ 5 w 1657"/>
                <a:gd name="T79" fmla="*/ 8 h 3139"/>
                <a:gd name="T80" fmla="*/ 5 w 1657"/>
                <a:gd name="T81" fmla="*/ 10 h 3139"/>
                <a:gd name="T82" fmla="*/ 5 w 1657"/>
                <a:gd name="T83" fmla="*/ 11 h 3139"/>
                <a:gd name="T84" fmla="*/ 5 w 1657"/>
                <a:gd name="T85" fmla="*/ 12 h 3139"/>
                <a:gd name="T86" fmla="*/ 5 w 1657"/>
                <a:gd name="T87" fmla="*/ 12 h 3139"/>
                <a:gd name="T88" fmla="*/ 5 w 1657"/>
                <a:gd name="T89" fmla="*/ 11 h 3139"/>
                <a:gd name="T90" fmla="*/ 5 w 1657"/>
                <a:gd name="T91" fmla="*/ 10 h 3139"/>
                <a:gd name="T92" fmla="*/ 5 w 1657"/>
                <a:gd name="T93" fmla="*/ 7 h 3139"/>
                <a:gd name="T94" fmla="*/ 6 w 1657"/>
                <a:gd name="T95" fmla="*/ 4 h 3139"/>
                <a:gd name="T96" fmla="*/ 6 w 1657"/>
                <a:gd name="T97" fmla="*/ 2 h 3139"/>
                <a:gd name="T98" fmla="*/ 6 w 1657"/>
                <a:gd name="T99" fmla="*/ 0 h 3139"/>
                <a:gd name="T100" fmla="*/ 6 w 1657"/>
                <a:gd name="T101" fmla="*/ 0 h 3139"/>
                <a:gd name="T102" fmla="*/ 6 w 1657"/>
                <a:gd name="T103" fmla="*/ 0 h 3139"/>
                <a:gd name="T104" fmla="*/ 6 w 1657"/>
                <a:gd name="T105" fmla="*/ 0 h 3139"/>
                <a:gd name="T106" fmla="*/ 6 w 1657"/>
                <a:gd name="T107" fmla="*/ 1 h 3139"/>
                <a:gd name="T108" fmla="*/ 6 w 1657"/>
                <a:gd name="T109" fmla="*/ 3 h 3139"/>
                <a:gd name="T110" fmla="*/ 6 w 1657"/>
                <a:gd name="T111" fmla="*/ 8 h 3139"/>
                <a:gd name="T112" fmla="*/ 7 w 1657"/>
                <a:gd name="T113" fmla="*/ 10 h 3139"/>
                <a:gd name="T114" fmla="*/ 7 w 1657"/>
                <a:gd name="T115" fmla="*/ 11 h 3139"/>
                <a:gd name="T116" fmla="*/ 7 w 1657"/>
                <a:gd name="T117" fmla="*/ 12 h 3139"/>
                <a:gd name="T118" fmla="*/ 7 w 1657"/>
                <a:gd name="T119" fmla="*/ 12 h 3139"/>
                <a:gd name="T120" fmla="*/ 7 w 1657"/>
                <a:gd name="T121" fmla="*/ 11 h 3139"/>
                <a:gd name="T122" fmla="*/ 7 w 1657"/>
                <a:gd name="T123" fmla="*/ 10 h 3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7" h="3139">
                  <a:moveTo>
                    <a:pt x="0" y="1783"/>
                  </a:moveTo>
                  <a:lnTo>
                    <a:pt x="8" y="1559"/>
                  </a:lnTo>
                  <a:lnTo>
                    <a:pt x="18" y="1347"/>
                  </a:lnTo>
                  <a:lnTo>
                    <a:pt x="26" y="1149"/>
                  </a:lnTo>
                  <a:lnTo>
                    <a:pt x="34" y="1004"/>
                  </a:lnTo>
                  <a:lnTo>
                    <a:pt x="47" y="711"/>
                  </a:lnTo>
                  <a:lnTo>
                    <a:pt x="53" y="585"/>
                  </a:lnTo>
                  <a:lnTo>
                    <a:pt x="59" y="495"/>
                  </a:lnTo>
                  <a:lnTo>
                    <a:pt x="65" y="409"/>
                  </a:lnTo>
                  <a:lnTo>
                    <a:pt x="67" y="366"/>
                  </a:lnTo>
                  <a:lnTo>
                    <a:pt x="75" y="264"/>
                  </a:lnTo>
                  <a:lnTo>
                    <a:pt x="81" y="189"/>
                  </a:lnTo>
                  <a:lnTo>
                    <a:pt x="87" y="122"/>
                  </a:lnTo>
                  <a:lnTo>
                    <a:pt x="93" y="79"/>
                  </a:lnTo>
                  <a:lnTo>
                    <a:pt x="96" y="50"/>
                  </a:lnTo>
                  <a:lnTo>
                    <a:pt x="100" y="28"/>
                  </a:lnTo>
                  <a:lnTo>
                    <a:pt x="106" y="12"/>
                  </a:lnTo>
                  <a:lnTo>
                    <a:pt x="112" y="4"/>
                  </a:lnTo>
                  <a:lnTo>
                    <a:pt x="118" y="4"/>
                  </a:lnTo>
                  <a:lnTo>
                    <a:pt x="124" y="16"/>
                  </a:lnTo>
                  <a:lnTo>
                    <a:pt x="128" y="40"/>
                  </a:lnTo>
                  <a:lnTo>
                    <a:pt x="136" y="75"/>
                  </a:lnTo>
                  <a:lnTo>
                    <a:pt x="140" y="118"/>
                  </a:lnTo>
                  <a:lnTo>
                    <a:pt x="146" y="161"/>
                  </a:lnTo>
                  <a:lnTo>
                    <a:pt x="151" y="228"/>
                  </a:lnTo>
                  <a:lnTo>
                    <a:pt x="157" y="311"/>
                  </a:lnTo>
                  <a:lnTo>
                    <a:pt x="165" y="436"/>
                  </a:lnTo>
                  <a:lnTo>
                    <a:pt x="169" y="497"/>
                  </a:lnTo>
                  <a:lnTo>
                    <a:pt x="175" y="593"/>
                  </a:lnTo>
                  <a:lnTo>
                    <a:pt x="179" y="691"/>
                  </a:lnTo>
                  <a:lnTo>
                    <a:pt x="187" y="825"/>
                  </a:lnTo>
                  <a:lnTo>
                    <a:pt x="202" y="1184"/>
                  </a:lnTo>
                  <a:lnTo>
                    <a:pt x="210" y="1359"/>
                  </a:lnTo>
                  <a:lnTo>
                    <a:pt x="236" y="1938"/>
                  </a:lnTo>
                  <a:lnTo>
                    <a:pt x="236" y="1971"/>
                  </a:lnTo>
                  <a:lnTo>
                    <a:pt x="255" y="2370"/>
                  </a:lnTo>
                  <a:lnTo>
                    <a:pt x="261" y="2482"/>
                  </a:lnTo>
                  <a:lnTo>
                    <a:pt x="265" y="2582"/>
                  </a:lnTo>
                  <a:lnTo>
                    <a:pt x="271" y="2655"/>
                  </a:lnTo>
                  <a:lnTo>
                    <a:pt x="279" y="2786"/>
                  </a:lnTo>
                  <a:lnTo>
                    <a:pt x="285" y="2878"/>
                  </a:lnTo>
                  <a:lnTo>
                    <a:pt x="291" y="2953"/>
                  </a:lnTo>
                  <a:lnTo>
                    <a:pt x="297" y="3006"/>
                  </a:lnTo>
                  <a:lnTo>
                    <a:pt x="301" y="3045"/>
                  </a:lnTo>
                  <a:lnTo>
                    <a:pt x="305" y="3069"/>
                  </a:lnTo>
                  <a:lnTo>
                    <a:pt x="308" y="3100"/>
                  </a:lnTo>
                  <a:lnTo>
                    <a:pt x="314" y="3122"/>
                  </a:lnTo>
                  <a:lnTo>
                    <a:pt x="320" y="3135"/>
                  </a:lnTo>
                  <a:lnTo>
                    <a:pt x="326" y="3137"/>
                  </a:lnTo>
                  <a:lnTo>
                    <a:pt x="332" y="3130"/>
                  </a:lnTo>
                  <a:lnTo>
                    <a:pt x="336" y="3114"/>
                  </a:lnTo>
                  <a:lnTo>
                    <a:pt x="338" y="3110"/>
                  </a:lnTo>
                  <a:lnTo>
                    <a:pt x="344" y="3079"/>
                  </a:lnTo>
                  <a:lnTo>
                    <a:pt x="348" y="3045"/>
                  </a:lnTo>
                  <a:lnTo>
                    <a:pt x="354" y="2996"/>
                  </a:lnTo>
                  <a:lnTo>
                    <a:pt x="360" y="2922"/>
                  </a:lnTo>
                  <a:lnTo>
                    <a:pt x="367" y="2829"/>
                  </a:lnTo>
                  <a:lnTo>
                    <a:pt x="371" y="2763"/>
                  </a:lnTo>
                  <a:lnTo>
                    <a:pt x="377" y="2680"/>
                  </a:lnTo>
                  <a:lnTo>
                    <a:pt x="383" y="2584"/>
                  </a:lnTo>
                  <a:lnTo>
                    <a:pt x="389" y="2454"/>
                  </a:lnTo>
                  <a:lnTo>
                    <a:pt x="399" y="2242"/>
                  </a:lnTo>
                  <a:lnTo>
                    <a:pt x="405" y="2123"/>
                  </a:lnTo>
                  <a:lnTo>
                    <a:pt x="413" y="1979"/>
                  </a:lnTo>
                  <a:lnTo>
                    <a:pt x="420" y="1783"/>
                  </a:lnTo>
                  <a:lnTo>
                    <a:pt x="436" y="1430"/>
                  </a:lnTo>
                  <a:lnTo>
                    <a:pt x="440" y="1339"/>
                  </a:lnTo>
                  <a:lnTo>
                    <a:pt x="458" y="925"/>
                  </a:lnTo>
                  <a:lnTo>
                    <a:pt x="466" y="774"/>
                  </a:lnTo>
                  <a:lnTo>
                    <a:pt x="471" y="664"/>
                  </a:lnTo>
                  <a:lnTo>
                    <a:pt x="473" y="617"/>
                  </a:lnTo>
                  <a:lnTo>
                    <a:pt x="483" y="440"/>
                  </a:lnTo>
                  <a:lnTo>
                    <a:pt x="491" y="326"/>
                  </a:lnTo>
                  <a:lnTo>
                    <a:pt x="497" y="252"/>
                  </a:lnTo>
                  <a:lnTo>
                    <a:pt x="501" y="193"/>
                  </a:lnTo>
                  <a:lnTo>
                    <a:pt x="505" y="146"/>
                  </a:lnTo>
                  <a:lnTo>
                    <a:pt x="507" y="132"/>
                  </a:lnTo>
                  <a:lnTo>
                    <a:pt x="513" y="85"/>
                  </a:lnTo>
                  <a:lnTo>
                    <a:pt x="519" y="48"/>
                  </a:lnTo>
                  <a:lnTo>
                    <a:pt x="524" y="20"/>
                  </a:lnTo>
                  <a:lnTo>
                    <a:pt x="530" y="4"/>
                  </a:lnTo>
                  <a:lnTo>
                    <a:pt x="534" y="0"/>
                  </a:lnTo>
                  <a:lnTo>
                    <a:pt x="540" y="4"/>
                  </a:lnTo>
                  <a:lnTo>
                    <a:pt x="546" y="20"/>
                  </a:lnTo>
                  <a:lnTo>
                    <a:pt x="550" y="42"/>
                  </a:lnTo>
                  <a:lnTo>
                    <a:pt x="556" y="79"/>
                  </a:lnTo>
                  <a:lnTo>
                    <a:pt x="562" y="130"/>
                  </a:lnTo>
                  <a:lnTo>
                    <a:pt x="568" y="193"/>
                  </a:lnTo>
                  <a:lnTo>
                    <a:pt x="575" y="267"/>
                  </a:lnTo>
                  <a:lnTo>
                    <a:pt x="579" y="344"/>
                  </a:lnTo>
                  <a:lnTo>
                    <a:pt x="585" y="417"/>
                  </a:lnTo>
                  <a:lnTo>
                    <a:pt x="591" y="523"/>
                  </a:lnTo>
                  <a:lnTo>
                    <a:pt x="599" y="668"/>
                  </a:lnTo>
                  <a:lnTo>
                    <a:pt x="609" y="856"/>
                  </a:lnTo>
                  <a:lnTo>
                    <a:pt x="615" y="992"/>
                  </a:lnTo>
                  <a:lnTo>
                    <a:pt x="642" y="1626"/>
                  </a:lnTo>
                  <a:lnTo>
                    <a:pt x="654" y="1912"/>
                  </a:lnTo>
                  <a:lnTo>
                    <a:pt x="664" y="2138"/>
                  </a:lnTo>
                  <a:lnTo>
                    <a:pt x="670" y="2268"/>
                  </a:lnTo>
                  <a:lnTo>
                    <a:pt x="676" y="2376"/>
                  </a:lnTo>
                  <a:lnTo>
                    <a:pt x="687" y="2596"/>
                  </a:lnTo>
                  <a:lnTo>
                    <a:pt x="695" y="2715"/>
                  </a:lnTo>
                  <a:lnTo>
                    <a:pt x="699" y="2798"/>
                  </a:lnTo>
                  <a:lnTo>
                    <a:pt x="705" y="2867"/>
                  </a:lnTo>
                  <a:lnTo>
                    <a:pt x="709" y="2927"/>
                  </a:lnTo>
                  <a:lnTo>
                    <a:pt x="717" y="2996"/>
                  </a:lnTo>
                  <a:lnTo>
                    <a:pt x="723" y="3047"/>
                  </a:lnTo>
                  <a:lnTo>
                    <a:pt x="729" y="3088"/>
                  </a:lnTo>
                  <a:lnTo>
                    <a:pt x="732" y="3114"/>
                  </a:lnTo>
                  <a:lnTo>
                    <a:pt x="738" y="3134"/>
                  </a:lnTo>
                  <a:lnTo>
                    <a:pt x="744" y="3139"/>
                  </a:lnTo>
                  <a:lnTo>
                    <a:pt x="748" y="3137"/>
                  </a:lnTo>
                  <a:lnTo>
                    <a:pt x="754" y="3126"/>
                  </a:lnTo>
                  <a:lnTo>
                    <a:pt x="758" y="3104"/>
                  </a:lnTo>
                  <a:lnTo>
                    <a:pt x="766" y="3067"/>
                  </a:lnTo>
                  <a:lnTo>
                    <a:pt x="772" y="3020"/>
                  </a:lnTo>
                  <a:lnTo>
                    <a:pt x="778" y="2961"/>
                  </a:lnTo>
                  <a:lnTo>
                    <a:pt x="784" y="2900"/>
                  </a:lnTo>
                  <a:lnTo>
                    <a:pt x="787" y="2839"/>
                  </a:lnTo>
                  <a:lnTo>
                    <a:pt x="793" y="2749"/>
                  </a:lnTo>
                  <a:lnTo>
                    <a:pt x="801" y="2635"/>
                  </a:lnTo>
                  <a:lnTo>
                    <a:pt x="811" y="2433"/>
                  </a:lnTo>
                  <a:lnTo>
                    <a:pt x="817" y="2325"/>
                  </a:lnTo>
                  <a:lnTo>
                    <a:pt x="823" y="2179"/>
                  </a:lnTo>
                  <a:lnTo>
                    <a:pt x="833" y="1983"/>
                  </a:lnTo>
                  <a:lnTo>
                    <a:pt x="844" y="1689"/>
                  </a:lnTo>
                  <a:lnTo>
                    <a:pt x="854" y="1465"/>
                  </a:lnTo>
                  <a:lnTo>
                    <a:pt x="868" y="1145"/>
                  </a:lnTo>
                  <a:lnTo>
                    <a:pt x="876" y="998"/>
                  </a:lnTo>
                  <a:lnTo>
                    <a:pt x="880" y="915"/>
                  </a:lnTo>
                  <a:lnTo>
                    <a:pt x="891" y="654"/>
                  </a:lnTo>
                  <a:lnTo>
                    <a:pt x="899" y="531"/>
                  </a:lnTo>
                  <a:lnTo>
                    <a:pt x="903" y="440"/>
                  </a:lnTo>
                  <a:lnTo>
                    <a:pt x="909" y="362"/>
                  </a:lnTo>
                  <a:lnTo>
                    <a:pt x="913" y="309"/>
                  </a:lnTo>
                  <a:lnTo>
                    <a:pt x="919" y="220"/>
                  </a:lnTo>
                  <a:lnTo>
                    <a:pt x="927" y="154"/>
                  </a:lnTo>
                  <a:lnTo>
                    <a:pt x="931" y="99"/>
                  </a:lnTo>
                  <a:lnTo>
                    <a:pt x="937" y="61"/>
                  </a:lnTo>
                  <a:lnTo>
                    <a:pt x="941" y="32"/>
                  </a:lnTo>
                  <a:lnTo>
                    <a:pt x="946" y="12"/>
                  </a:lnTo>
                  <a:lnTo>
                    <a:pt x="952" y="2"/>
                  </a:lnTo>
                  <a:lnTo>
                    <a:pt x="956" y="2"/>
                  </a:lnTo>
                  <a:lnTo>
                    <a:pt x="962" y="12"/>
                  </a:lnTo>
                  <a:lnTo>
                    <a:pt x="968" y="32"/>
                  </a:lnTo>
                  <a:lnTo>
                    <a:pt x="974" y="63"/>
                  </a:lnTo>
                  <a:lnTo>
                    <a:pt x="980" y="106"/>
                  </a:lnTo>
                  <a:lnTo>
                    <a:pt x="986" y="156"/>
                  </a:lnTo>
                  <a:lnTo>
                    <a:pt x="990" y="205"/>
                  </a:lnTo>
                  <a:lnTo>
                    <a:pt x="996" y="277"/>
                  </a:lnTo>
                  <a:lnTo>
                    <a:pt x="1003" y="372"/>
                  </a:lnTo>
                  <a:lnTo>
                    <a:pt x="1011" y="521"/>
                  </a:lnTo>
                  <a:lnTo>
                    <a:pt x="1015" y="566"/>
                  </a:lnTo>
                  <a:lnTo>
                    <a:pt x="1019" y="668"/>
                  </a:lnTo>
                  <a:lnTo>
                    <a:pt x="1025" y="782"/>
                  </a:lnTo>
                  <a:lnTo>
                    <a:pt x="1035" y="960"/>
                  </a:lnTo>
                  <a:lnTo>
                    <a:pt x="1049" y="1276"/>
                  </a:lnTo>
                  <a:lnTo>
                    <a:pt x="1076" y="1948"/>
                  </a:lnTo>
                  <a:lnTo>
                    <a:pt x="1082" y="2058"/>
                  </a:lnTo>
                  <a:lnTo>
                    <a:pt x="1098" y="2403"/>
                  </a:lnTo>
                  <a:lnTo>
                    <a:pt x="1103" y="2523"/>
                  </a:lnTo>
                  <a:lnTo>
                    <a:pt x="1109" y="2617"/>
                  </a:lnTo>
                  <a:lnTo>
                    <a:pt x="1115" y="2702"/>
                  </a:lnTo>
                  <a:lnTo>
                    <a:pt x="1115" y="2721"/>
                  </a:lnTo>
                  <a:lnTo>
                    <a:pt x="1123" y="2833"/>
                  </a:lnTo>
                  <a:lnTo>
                    <a:pt x="1131" y="2918"/>
                  </a:lnTo>
                  <a:lnTo>
                    <a:pt x="1137" y="2988"/>
                  </a:lnTo>
                  <a:lnTo>
                    <a:pt x="1141" y="3035"/>
                  </a:lnTo>
                  <a:lnTo>
                    <a:pt x="1147" y="3071"/>
                  </a:lnTo>
                  <a:lnTo>
                    <a:pt x="1149" y="3094"/>
                  </a:lnTo>
                  <a:lnTo>
                    <a:pt x="1155" y="3116"/>
                  </a:lnTo>
                  <a:lnTo>
                    <a:pt x="1160" y="3134"/>
                  </a:lnTo>
                  <a:lnTo>
                    <a:pt x="1166" y="3137"/>
                  </a:lnTo>
                  <a:lnTo>
                    <a:pt x="1172" y="3130"/>
                  </a:lnTo>
                  <a:lnTo>
                    <a:pt x="1176" y="3116"/>
                  </a:lnTo>
                  <a:lnTo>
                    <a:pt x="1182" y="3092"/>
                  </a:lnTo>
                  <a:lnTo>
                    <a:pt x="1184" y="3088"/>
                  </a:lnTo>
                  <a:lnTo>
                    <a:pt x="1188" y="3053"/>
                  </a:lnTo>
                  <a:lnTo>
                    <a:pt x="1194" y="3012"/>
                  </a:lnTo>
                  <a:lnTo>
                    <a:pt x="1200" y="2953"/>
                  </a:lnTo>
                  <a:lnTo>
                    <a:pt x="1206" y="2867"/>
                  </a:lnTo>
                  <a:lnTo>
                    <a:pt x="1213" y="2761"/>
                  </a:lnTo>
                  <a:lnTo>
                    <a:pt x="1217" y="2702"/>
                  </a:lnTo>
                  <a:lnTo>
                    <a:pt x="1223" y="2611"/>
                  </a:lnTo>
                  <a:lnTo>
                    <a:pt x="1229" y="2505"/>
                  </a:lnTo>
                  <a:lnTo>
                    <a:pt x="1235" y="2362"/>
                  </a:lnTo>
                  <a:lnTo>
                    <a:pt x="1251" y="2032"/>
                  </a:lnTo>
                  <a:lnTo>
                    <a:pt x="1259" y="1869"/>
                  </a:lnTo>
                  <a:lnTo>
                    <a:pt x="1272" y="1559"/>
                  </a:lnTo>
                  <a:lnTo>
                    <a:pt x="1280" y="1335"/>
                  </a:lnTo>
                  <a:lnTo>
                    <a:pt x="1284" y="1251"/>
                  </a:lnTo>
                  <a:lnTo>
                    <a:pt x="1302" y="866"/>
                  </a:lnTo>
                  <a:lnTo>
                    <a:pt x="1310" y="721"/>
                  </a:lnTo>
                  <a:lnTo>
                    <a:pt x="1315" y="617"/>
                  </a:lnTo>
                  <a:lnTo>
                    <a:pt x="1319" y="546"/>
                  </a:lnTo>
                  <a:lnTo>
                    <a:pt x="1329" y="381"/>
                  </a:lnTo>
                  <a:lnTo>
                    <a:pt x="1337" y="273"/>
                  </a:lnTo>
                  <a:lnTo>
                    <a:pt x="1341" y="205"/>
                  </a:lnTo>
                  <a:lnTo>
                    <a:pt x="1347" y="154"/>
                  </a:lnTo>
                  <a:lnTo>
                    <a:pt x="1351" y="108"/>
                  </a:lnTo>
                  <a:lnTo>
                    <a:pt x="1353" y="99"/>
                  </a:lnTo>
                  <a:lnTo>
                    <a:pt x="1357" y="63"/>
                  </a:lnTo>
                  <a:lnTo>
                    <a:pt x="1363" y="30"/>
                  </a:lnTo>
                  <a:lnTo>
                    <a:pt x="1368" y="14"/>
                  </a:lnTo>
                  <a:lnTo>
                    <a:pt x="1374" y="2"/>
                  </a:lnTo>
                  <a:lnTo>
                    <a:pt x="1380" y="4"/>
                  </a:lnTo>
                  <a:lnTo>
                    <a:pt x="1384" y="12"/>
                  </a:lnTo>
                  <a:lnTo>
                    <a:pt x="1386" y="16"/>
                  </a:lnTo>
                  <a:lnTo>
                    <a:pt x="1392" y="40"/>
                  </a:lnTo>
                  <a:lnTo>
                    <a:pt x="1396" y="67"/>
                  </a:lnTo>
                  <a:lnTo>
                    <a:pt x="1402" y="110"/>
                  </a:lnTo>
                  <a:lnTo>
                    <a:pt x="1408" y="169"/>
                  </a:lnTo>
                  <a:lnTo>
                    <a:pt x="1414" y="248"/>
                  </a:lnTo>
                  <a:lnTo>
                    <a:pt x="1420" y="322"/>
                  </a:lnTo>
                  <a:lnTo>
                    <a:pt x="1425" y="403"/>
                  </a:lnTo>
                  <a:lnTo>
                    <a:pt x="1431" y="479"/>
                  </a:lnTo>
                  <a:lnTo>
                    <a:pt x="1437" y="597"/>
                  </a:lnTo>
                  <a:lnTo>
                    <a:pt x="1445" y="770"/>
                  </a:lnTo>
                  <a:lnTo>
                    <a:pt x="1455" y="943"/>
                  </a:lnTo>
                  <a:lnTo>
                    <a:pt x="1461" y="1088"/>
                  </a:lnTo>
                  <a:lnTo>
                    <a:pt x="1482" y="1575"/>
                  </a:lnTo>
                  <a:lnTo>
                    <a:pt x="1488" y="1716"/>
                  </a:lnTo>
                  <a:lnTo>
                    <a:pt x="1512" y="2278"/>
                  </a:lnTo>
                  <a:lnTo>
                    <a:pt x="1518" y="2395"/>
                  </a:lnTo>
                  <a:lnTo>
                    <a:pt x="1522" y="2454"/>
                  </a:lnTo>
                  <a:lnTo>
                    <a:pt x="1531" y="2641"/>
                  </a:lnTo>
                  <a:lnTo>
                    <a:pt x="1539" y="2761"/>
                  </a:lnTo>
                  <a:lnTo>
                    <a:pt x="1545" y="2843"/>
                  </a:lnTo>
                  <a:lnTo>
                    <a:pt x="1549" y="2904"/>
                  </a:lnTo>
                  <a:lnTo>
                    <a:pt x="1555" y="2961"/>
                  </a:lnTo>
                  <a:lnTo>
                    <a:pt x="1555" y="2973"/>
                  </a:lnTo>
                  <a:lnTo>
                    <a:pt x="1561" y="3029"/>
                  </a:lnTo>
                  <a:lnTo>
                    <a:pt x="1567" y="3071"/>
                  </a:lnTo>
                  <a:lnTo>
                    <a:pt x="1573" y="3104"/>
                  </a:lnTo>
                  <a:lnTo>
                    <a:pt x="1579" y="3126"/>
                  </a:lnTo>
                  <a:lnTo>
                    <a:pt x="1582" y="3137"/>
                  </a:lnTo>
                  <a:lnTo>
                    <a:pt x="1588" y="3139"/>
                  </a:lnTo>
                  <a:lnTo>
                    <a:pt x="1594" y="3130"/>
                  </a:lnTo>
                  <a:lnTo>
                    <a:pt x="1598" y="3114"/>
                  </a:lnTo>
                  <a:lnTo>
                    <a:pt x="1604" y="3082"/>
                  </a:lnTo>
                  <a:lnTo>
                    <a:pt x="1610" y="3035"/>
                  </a:lnTo>
                  <a:lnTo>
                    <a:pt x="1618" y="2980"/>
                  </a:lnTo>
                  <a:lnTo>
                    <a:pt x="1624" y="2914"/>
                  </a:lnTo>
                  <a:lnTo>
                    <a:pt x="1628" y="2851"/>
                  </a:lnTo>
                  <a:lnTo>
                    <a:pt x="1633" y="2772"/>
                  </a:lnTo>
                  <a:lnTo>
                    <a:pt x="1639" y="2682"/>
                  </a:lnTo>
                  <a:lnTo>
                    <a:pt x="1645" y="2580"/>
                  </a:lnTo>
                  <a:lnTo>
                    <a:pt x="1651" y="2480"/>
                  </a:lnTo>
                  <a:lnTo>
                    <a:pt x="1657" y="2356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6" name="Line 8"/>
            <p:cNvSpPr>
              <a:spLocks noChangeShapeType="1"/>
            </p:cNvSpPr>
            <p:nvPr/>
          </p:nvSpPr>
          <p:spPr bwMode="auto">
            <a:xfrm flipV="1">
              <a:off x="4685" y="2110"/>
              <a:ext cx="16" cy="38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6018609" y="1989658"/>
            <a:ext cx="2830711" cy="1511350"/>
            <a:chOff x="8559800" y="4672013"/>
            <a:chExt cx="4026693" cy="2149003"/>
          </a:xfrm>
        </p:grpSpPr>
        <p:grpSp>
          <p:nvGrpSpPr>
            <p:cNvPr id="9256" name="Group 13"/>
            <p:cNvGrpSpPr>
              <a:grpSpLocks/>
            </p:cNvGrpSpPr>
            <p:nvPr/>
          </p:nvGrpSpPr>
          <p:grpSpPr bwMode="auto">
            <a:xfrm>
              <a:off x="8559800" y="4672013"/>
              <a:ext cx="3778250" cy="1841500"/>
              <a:chOff x="3027" y="1312"/>
              <a:chExt cx="1674" cy="1569"/>
            </a:xfrm>
          </p:grpSpPr>
          <p:sp>
            <p:nvSpPr>
              <p:cNvPr id="9261" name="Freeform 14"/>
              <p:cNvSpPr>
                <a:spLocks/>
              </p:cNvSpPr>
              <p:nvPr/>
            </p:nvSpPr>
            <p:spPr bwMode="auto">
              <a:xfrm>
                <a:off x="3027" y="1312"/>
                <a:ext cx="829" cy="1569"/>
              </a:xfrm>
              <a:custGeom>
                <a:avLst/>
                <a:gdLst>
                  <a:gd name="T0" fmla="*/ 1 w 1658"/>
                  <a:gd name="T1" fmla="*/ 2 h 3139"/>
                  <a:gd name="T2" fmla="*/ 1 w 1658"/>
                  <a:gd name="T3" fmla="*/ 1 h 3139"/>
                  <a:gd name="T4" fmla="*/ 1 w 1658"/>
                  <a:gd name="T5" fmla="*/ 0 h 3139"/>
                  <a:gd name="T6" fmla="*/ 1 w 1658"/>
                  <a:gd name="T7" fmla="*/ 0 h 3139"/>
                  <a:gd name="T8" fmla="*/ 1 w 1658"/>
                  <a:gd name="T9" fmla="*/ 0 h 3139"/>
                  <a:gd name="T10" fmla="*/ 1 w 1658"/>
                  <a:gd name="T11" fmla="*/ 0 h 3139"/>
                  <a:gd name="T12" fmla="*/ 1 w 1658"/>
                  <a:gd name="T13" fmla="*/ 2 h 3139"/>
                  <a:gd name="T14" fmla="*/ 1 w 1658"/>
                  <a:gd name="T15" fmla="*/ 6 h 3139"/>
                  <a:gd name="T16" fmla="*/ 1 w 1658"/>
                  <a:gd name="T17" fmla="*/ 10 h 3139"/>
                  <a:gd name="T18" fmla="*/ 2 w 1658"/>
                  <a:gd name="T19" fmla="*/ 11 h 3139"/>
                  <a:gd name="T20" fmla="*/ 2 w 1658"/>
                  <a:gd name="T21" fmla="*/ 12 h 3139"/>
                  <a:gd name="T22" fmla="*/ 2 w 1658"/>
                  <a:gd name="T23" fmla="*/ 12 h 3139"/>
                  <a:gd name="T24" fmla="*/ 2 w 1658"/>
                  <a:gd name="T25" fmla="*/ 11 h 3139"/>
                  <a:gd name="T26" fmla="*/ 2 w 1658"/>
                  <a:gd name="T27" fmla="*/ 10 h 3139"/>
                  <a:gd name="T28" fmla="*/ 2 w 1658"/>
                  <a:gd name="T29" fmla="*/ 8 h 3139"/>
                  <a:gd name="T30" fmla="*/ 2 w 1658"/>
                  <a:gd name="T31" fmla="*/ 4 h 3139"/>
                  <a:gd name="T32" fmla="*/ 2 w 1658"/>
                  <a:gd name="T33" fmla="*/ 2 h 3139"/>
                  <a:gd name="T34" fmla="*/ 2 w 1658"/>
                  <a:gd name="T35" fmla="*/ 0 h 3139"/>
                  <a:gd name="T36" fmla="*/ 2 w 1658"/>
                  <a:gd name="T37" fmla="*/ 0 h 3139"/>
                  <a:gd name="T38" fmla="*/ 3 w 1658"/>
                  <a:gd name="T39" fmla="*/ 0 h 3139"/>
                  <a:gd name="T40" fmla="*/ 3 w 1658"/>
                  <a:gd name="T41" fmla="*/ 0 h 3139"/>
                  <a:gd name="T42" fmla="*/ 3 w 1658"/>
                  <a:gd name="T43" fmla="*/ 1 h 3139"/>
                  <a:gd name="T44" fmla="*/ 3 w 1658"/>
                  <a:gd name="T45" fmla="*/ 3 h 3139"/>
                  <a:gd name="T46" fmla="*/ 3 w 1658"/>
                  <a:gd name="T47" fmla="*/ 9 h 3139"/>
                  <a:gd name="T48" fmla="*/ 3 w 1658"/>
                  <a:gd name="T49" fmla="*/ 11 h 3139"/>
                  <a:gd name="T50" fmla="*/ 3 w 1658"/>
                  <a:gd name="T51" fmla="*/ 12 h 3139"/>
                  <a:gd name="T52" fmla="*/ 3 w 1658"/>
                  <a:gd name="T53" fmla="*/ 12 h 3139"/>
                  <a:gd name="T54" fmla="*/ 3 w 1658"/>
                  <a:gd name="T55" fmla="*/ 11 h 3139"/>
                  <a:gd name="T56" fmla="*/ 3 w 1658"/>
                  <a:gd name="T57" fmla="*/ 10 h 3139"/>
                  <a:gd name="T58" fmla="*/ 4 w 1658"/>
                  <a:gd name="T59" fmla="*/ 9 h 3139"/>
                  <a:gd name="T60" fmla="*/ 4 w 1658"/>
                  <a:gd name="T61" fmla="*/ 4 h 3139"/>
                  <a:gd name="T62" fmla="*/ 4 w 1658"/>
                  <a:gd name="T63" fmla="*/ 2 h 3139"/>
                  <a:gd name="T64" fmla="*/ 4 w 1658"/>
                  <a:gd name="T65" fmla="*/ 0 h 3139"/>
                  <a:gd name="T66" fmla="*/ 4 w 1658"/>
                  <a:gd name="T67" fmla="*/ 0 h 3139"/>
                  <a:gd name="T68" fmla="*/ 4 w 1658"/>
                  <a:gd name="T69" fmla="*/ 0 h 3139"/>
                  <a:gd name="T70" fmla="*/ 4 w 1658"/>
                  <a:gd name="T71" fmla="*/ 0 h 3139"/>
                  <a:gd name="T72" fmla="*/ 4 w 1658"/>
                  <a:gd name="T73" fmla="*/ 1 h 3139"/>
                  <a:gd name="T74" fmla="*/ 4 w 1658"/>
                  <a:gd name="T75" fmla="*/ 2 h 3139"/>
                  <a:gd name="T76" fmla="*/ 5 w 1658"/>
                  <a:gd name="T77" fmla="*/ 9 h 3139"/>
                  <a:gd name="T78" fmla="*/ 5 w 1658"/>
                  <a:gd name="T79" fmla="*/ 10 h 3139"/>
                  <a:gd name="T80" fmla="*/ 5 w 1658"/>
                  <a:gd name="T81" fmla="*/ 11 h 3139"/>
                  <a:gd name="T82" fmla="*/ 5 w 1658"/>
                  <a:gd name="T83" fmla="*/ 12 h 3139"/>
                  <a:gd name="T84" fmla="*/ 5 w 1658"/>
                  <a:gd name="T85" fmla="*/ 12 h 3139"/>
                  <a:gd name="T86" fmla="*/ 5 w 1658"/>
                  <a:gd name="T87" fmla="*/ 11 h 3139"/>
                  <a:gd name="T88" fmla="*/ 5 w 1658"/>
                  <a:gd name="T89" fmla="*/ 10 h 3139"/>
                  <a:gd name="T90" fmla="*/ 5 w 1658"/>
                  <a:gd name="T91" fmla="*/ 8 h 3139"/>
                  <a:gd name="T92" fmla="*/ 5 w 1658"/>
                  <a:gd name="T93" fmla="*/ 4 h 3139"/>
                  <a:gd name="T94" fmla="*/ 6 w 1658"/>
                  <a:gd name="T95" fmla="*/ 1 h 3139"/>
                  <a:gd name="T96" fmla="*/ 6 w 1658"/>
                  <a:gd name="T97" fmla="*/ 0 h 3139"/>
                  <a:gd name="T98" fmla="*/ 6 w 1658"/>
                  <a:gd name="T99" fmla="*/ 0 h 3139"/>
                  <a:gd name="T100" fmla="*/ 6 w 1658"/>
                  <a:gd name="T101" fmla="*/ 0 h 3139"/>
                  <a:gd name="T102" fmla="*/ 6 w 1658"/>
                  <a:gd name="T103" fmla="*/ 0 h 3139"/>
                  <a:gd name="T104" fmla="*/ 6 w 1658"/>
                  <a:gd name="T105" fmla="*/ 1 h 3139"/>
                  <a:gd name="T106" fmla="*/ 6 w 1658"/>
                  <a:gd name="T107" fmla="*/ 3 h 3139"/>
                  <a:gd name="T108" fmla="*/ 6 w 1658"/>
                  <a:gd name="T109" fmla="*/ 8 h 3139"/>
                  <a:gd name="T110" fmla="*/ 6 w 1658"/>
                  <a:gd name="T111" fmla="*/ 10 h 3139"/>
                  <a:gd name="T112" fmla="*/ 6 w 1658"/>
                  <a:gd name="T113" fmla="*/ 11 h 3139"/>
                  <a:gd name="T114" fmla="*/ 7 w 1658"/>
                  <a:gd name="T115" fmla="*/ 12 h 3139"/>
                  <a:gd name="T116" fmla="*/ 7 w 1658"/>
                  <a:gd name="T117" fmla="*/ 12 h 3139"/>
                  <a:gd name="T118" fmla="*/ 7 w 1658"/>
                  <a:gd name="T119" fmla="*/ 11 h 3139"/>
                  <a:gd name="T120" fmla="*/ 7 w 1658"/>
                  <a:gd name="T121" fmla="*/ 9 h 3139"/>
                  <a:gd name="T122" fmla="*/ 7 w 1658"/>
                  <a:gd name="T123" fmla="*/ 7 h 31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58" h="3139">
                    <a:moveTo>
                      <a:pt x="0" y="1178"/>
                    </a:moveTo>
                    <a:lnTo>
                      <a:pt x="7" y="1029"/>
                    </a:lnTo>
                    <a:lnTo>
                      <a:pt x="13" y="890"/>
                    </a:lnTo>
                    <a:lnTo>
                      <a:pt x="19" y="746"/>
                    </a:lnTo>
                    <a:lnTo>
                      <a:pt x="25" y="631"/>
                    </a:lnTo>
                    <a:lnTo>
                      <a:pt x="33" y="519"/>
                    </a:lnTo>
                    <a:lnTo>
                      <a:pt x="35" y="489"/>
                    </a:lnTo>
                    <a:lnTo>
                      <a:pt x="43" y="358"/>
                    </a:lnTo>
                    <a:lnTo>
                      <a:pt x="49" y="265"/>
                    </a:lnTo>
                    <a:lnTo>
                      <a:pt x="55" y="191"/>
                    </a:lnTo>
                    <a:lnTo>
                      <a:pt x="60" y="138"/>
                    </a:lnTo>
                    <a:lnTo>
                      <a:pt x="64" y="99"/>
                    </a:lnTo>
                    <a:lnTo>
                      <a:pt x="68" y="73"/>
                    </a:lnTo>
                    <a:lnTo>
                      <a:pt x="74" y="42"/>
                    </a:lnTo>
                    <a:lnTo>
                      <a:pt x="78" y="18"/>
                    </a:lnTo>
                    <a:lnTo>
                      <a:pt x="84" y="4"/>
                    </a:lnTo>
                    <a:lnTo>
                      <a:pt x="90" y="4"/>
                    </a:lnTo>
                    <a:lnTo>
                      <a:pt x="96" y="8"/>
                    </a:lnTo>
                    <a:lnTo>
                      <a:pt x="102" y="24"/>
                    </a:lnTo>
                    <a:lnTo>
                      <a:pt x="102" y="28"/>
                    </a:lnTo>
                    <a:lnTo>
                      <a:pt x="108" y="55"/>
                    </a:lnTo>
                    <a:lnTo>
                      <a:pt x="111" y="89"/>
                    </a:lnTo>
                    <a:lnTo>
                      <a:pt x="117" y="142"/>
                    </a:lnTo>
                    <a:lnTo>
                      <a:pt x="123" y="205"/>
                    </a:lnTo>
                    <a:lnTo>
                      <a:pt x="131" y="295"/>
                    </a:lnTo>
                    <a:lnTo>
                      <a:pt x="135" y="370"/>
                    </a:lnTo>
                    <a:lnTo>
                      <a:pt x="141" y="452"/>
                    </a:lnTo>
                    <a:lnTo>
                      <a:pt x="147" y="536"/>
                    </a:lnTo>
                    <a:lnTo>
                      <a:pt x="153" y="664"/>
                    </a:lnTo>
                    <a:lnTo>
                      <a:pt x="163" y="868"/>
                    </a:lnTo>
                    <a:lnTo>
                      <a:pt x="170" y="1009"/>
                    </a:lnTo>
                    <a:lnTo>
                      <a:pt x="204" y="1791"/>
                    </a:lnTo>
                    <a:lnTo>
                      <a:pt x="225" y="2280"/>
                    </a:lnTo>
                    <a:lnTo>
                      <a:pt x="231" y="2395"/>
                    </a:lnTo>
                    <a:lnTo>
                      <a:pt x="237" y="2515"/>
                    </a:lnTo>
                    <a:lnTo>
                      <a:pt x="247" y="2692"/>
                    </a:lnTo>
                    <a:lnTo>
                      <a:pt x="255" y="2808"/>
                    </a:lnTo>
                    <a:lnTo>
                      <a:pt x="261" y="2886"/>
                    </a:lnTo>
                    <a:lnTo>
                      <a:pt x="265" y="2941"/>
                    </a:lnTo>
                    <a:lnTo>
                      <a:pt x="270" y="2994"/>
                    </a:lnTo>
                    <a:lnTo>
                      <a:pt x="270" y="3006"/>
                    </a:lnTo>
                    <a:lnTo>
                      <a:pt x="276" y="3055"/>
                    </a:lnTo>
                    <a:lnTo>
                      <a:pt x="282" y="3090"/>
                    </a:lnTo>
                    <a:lnTo>
                      <a:pt x="288" y="3116"/>
                    </a:lnTo>
                    <a:lnTo>
                      <a:pt x="294" y="3135"/>
                    </a:lnTo>
                    <a:lnTo>
                      <a:pt x="298" y="3139"/>
                    </a:lnTo>
                    <a:lnTo>
                      <a:pt x="304" y="3137"/>
                    </a:lnTo>
                    <a:lnTo>
                      <a:pt x="306" y="3137"/>
                    </a:lnTo>
                    <a:lnTo>
                      <a:pt x="310" y="3122"/>
                    </a:lnTo>
                    <a:lnTo>
                      <a:pt x="316" y="3100"/>
                    </a:lnTo>
                    <a:lnTo>
                      <a:pt x="320" y="3063"/>
                    </a:lnTo>
                    <a:lnTo>
                      <a:pt x="327" y="3008"/>
                    </a:lnTo>
                    <a:lnTo>
                      <a:pt x="333" y="2941"/>
                    </a:lnTo>
                    <a:lnTo>
                      <a:pt x="339" y="2876"/>
                    </a:lnTo>
                    <a:lnTo>
                      <a:pt x="345" y="2804"/>
                    </a:lnTo>
                    <a:lnTo>
                      <a:pt x="349" y="2733"/>
                    </a:lnTo>
                    <a:lnTo>
                      <a:pt x="355" y="2629"/>
                    </a:lnTo>
                    <a:lnTo>
                      <a:pt x="363" y="2501"/>
                    </a:lnTo>
                    <a:lnTo>
                      <a:pt x="373" y="2289"/>
                    </a:lnTo>
                    <a:lnTo>
                      <a:pt x="378" y="2170"/>
                    </a:lnTo>
                    <a:lnTo>
                      <a:pt x="384" y="2019"/>
                    </a:lnTo>
                    <a:lnTo>
                      <a:pt x="404" y="1569"/>
                    </a:lnTo>
                    <a:lnTo>
                      <a:pt x="406" y="1524"/>
                    </a:lnTo>
                    <a:lnTo>
                      <a:pt x="418" y="1269"/>
                    </a:lnTo>
                    <a:lnTo>
                      <a:pt x="429" y="1009"/>
                    </a:lnTo>
                    <a:lnTo>
                      <a:pt x="435" y="880"/>
                    </a:lnTo>
                    <a:lnTo>
                      <a:pt x="439" y="770"/>
                    </a:lnTo>
                    <a:lnTo>
                      <a:pt x="451" y="578"/>
                    </a:lnTo>
                    <a:lnTo>
                      <a:pt x="457" y="448"/>
                    </a:lnTo>
                    <a:lnTo>
                      <a:pt x="463" y="358"/>
                    </a:lnTo>
                    <a:lnTo>
                      <a:pt x="469" y="289"/>
                    </a:lnTo>
                    <a:lnTo>
                      <a:pt x="473" y="228"/>
                    </a:lnTo>
                    <a:lnTo>
                      <a:pt x="475" y="216"/>
                    </a:lnTo>
                    <a:lnTo>
                      <a:pt x="481" y="146"/>
                    </a:lnTo>
                    <a:lnTo>
                      <a:pt x="486" y="95"/>
                    </a:lnTo>
                    <a:lnTo>
                      <a:pt x="492" y="53"/>
                    </a:lnTo>
                    <a:lnTo>
                      <a:pt x="498" y="26"/>
                    </a:lnTo>
                    <a:lnTo>
                      <a:pt x="502" y="6"/>
                    </a:lnTo>
                    <a:lnTo>
                      <a:pt x="508" y="0"/>
                    </a:lnTo>
                    <a:lnTo>
                      <a:pt x="514" y="2"/>
                    </a:lnTo>
                    <a:lnTo>
                      <a:pt x="518" y="12"/>
                    </a:lnTo>
                    <a:lnTo>
                      <a:pt x="524" y="32"/>
                    </a:lnTo>
                    <a:lnTo>
                      <a:pt x="530" y="71"/>
                    </a:lnTo>
                    <a:lnTo>
                      <a:pt x="535" y="114"/>
                    </a:lnTo>
                    <a:lnTo>
                      <a:pt x="541" y="173"/>
                    </a:lnTo>
                    <a:lnTo>
                      <a:pt x="547" y="236"/>
                    </a:lnTo>
                    <a:lnTo>
                      <a:pt x="551" y="299"/>
                    </a:lnTo>
                    <a:lnTo>
                      <a:pt x="557" y="383"/>
                    </a:lnTo>
                    <a:lnTo>
                      <a:pt x="565" y="499"/>
                    </a:lnTo>
                    <a:lnTo>
                      <a:pt x="575" y="699"/>
                    </a:lnTo>
                    <a:lnTo>
                      <a:pt x="581" y="817"/>
                    </a:lnTo>
                    <a:lnTo>
                      <a:pt x="588" y="966"/>
                    </a:lnTo>
                    <a:lnTo>
                      <a:pt x="610" y="1441"/>
                    </a:lnTo>
                    <a:lnTo>
                      <a:pt x="638" y="2085"/>
                    </a:lnTo>
                    <a:lnTo>
                      <a:pt x="643" y="2215"/>
                    </a:lnTo>
                    <a:lnTo>
                      <a:pt x="657" y="2501"/>
                    </a:lnTo>
                    <a:lnTo>
                      <a:pt x="663" y="2619"/>
                    </a:lnTo>
                    <a:lnTo>
                      <a:pt x="669" y="2706"/>
                    </a:lnTo>
                    <a:lnTo>
                      <a:pt x="673" y="2784"/>
                    </a:lnTo>
                    <a:lnTo>
                      <a:pt x="677" y="2829"/>
                    </a:lnTo>
                    <a:lnTo>
                      <a:pt x="685" y="2914"/>
                    </a:lnTo>
                    <a:lnTo>
                      <a:pt x="691" y="2984"/>
                    </a:lnTo>
                    <a:lnTo>
                      <a:pt x="696" y="3045"/>
                    </a:lnTo>
                    <a:lnTo>
                      <a:pt x="702" y="3082"/>
                    </a:lnTo>
                    <a:lnTo>
                      <a:pt x="706" y="3110"/>
                    </a:lnTo>
                    <a:lnTo>
                      <a:pt x="710" y="3126"/>
                    </a:lnTo>
                    <a:lnTo>
                      <a:pt x="716" y="3137"/>
                    </a:lnTo>
                    <a:lnTo>
                      <a:pt x="722" y="3137"/>
                    </a:lnTo>
                    <a:lnTo>
                      <a:pt x="726" y="3128"/>
                    </a:lnTo>
                    <a:lnTo>
                      <a:pt x="734" y="3110"/>
                    </a:lnTo>
                    <a:lnTo>
                      <a:pt x="738" y="3079"/>
                    </a:lnTo>
                    <a:lnTo>
                      <a:pt x="746" y="3035"/>
                    </a:lnTo>
                    <a:lnTo>
                      <a:pt x="749" y="2988"/>
                    </a:lnTo>
                    <a:lnTo>
                      <a:pt x="755" y="2937"/>
                    </a:lnTo>
                    <a:lnTo>
                      <a:pt x="759" y="2867"/>
                    </a:lnTo>
                    <a:lnTo>
                      <a:pt x="767" y="2774"/>
                    </a:lnTo>
                    <a:lnTo>
                      <a:pt x="775" y="2635"/>
                    </a:lnTo>
                    <a:lnTo>
                      <a:pt x="779" y="2582"/>
                    </a:lnTo>
                    <a:lnTo>
                      <a:pt x="785" y="2480"/>
                    </a:lnTo>
                    <a:lnTo>
                      <a:pt x="791" y="2360"/>
                    </a:lnTo>
                    <a:lnTo>
                      <a:pt x="799" y="2191"/>
                    </a:lnTo>
                    <a:lnTo>
                      <a:pt x="812" y="1873"/>
                    </a:lnTo>
                    <a:lnTo>
                      <a:pt x="820" y="1710"/>
                    </a:lnTo>
                    <a:lnTo>
                      <a:pt x="838" y="1253"/>
                    </a:lnTo>
                    <a:lnTo>
                      <a:pt x="846" y="1088"/>
                    </a:lnTo>
                    <a:lnTo>
                      <a:pt x="861" y="768"/>
                    </a:lnTo>
                    <a:lnTo>
                      <a:pt x="867" y="640"/>
                    </a:lnTo>
                    <a:lnTo>
                      <a:pt x="873" y="546"/>
                    </a:lnTo>
                    <a:lnTo>
                      <a:pt x="877" y="456"/>
                    </a:lnTo>
                    <a:lnTo>
                      <a:pt x="879" y="426"/>
                    </a:lnTo>
                    <a:lnTo>
                      <a:pt x="887" y="311"/>
                    </a:lnTo>
                    <a:lnTo>
                      <a:pt x="895" y="226"/>
                    </a:lnTo>
                    <a:lnTo>
                      <a:pt x="901" y="156"/>
                    </a:lnTo>
                    <a:lnTo>
                      <a:pt x="905" y="108"/>
                    </a:lnTo>
                    <a:lnTo>
                      <a:pt x="910" y="71"/>
                    </a:lnTo>
                    <a:lnTo>
                      <a:pt x="914" y="48"/>
                    </a:lnTo>
                    <a:lnTo>
                      <a:pt x="918" y="24"/>
                    </a:lnTo>
                    <a:lnTo>
                      <a:pt x="924" y="8"/>
                    </a:lnTo>
                    <a:lnTo>
                      <a:pt x="930" y="4"/>
                    </a:lnTo>
                    <a:lnTo>
                      <a:pt x="936" y="6"/>
                    </a:lnTo>
                    <a:lnTo>
                      <a:pt x="942" y="20"/>
                    </a:lnTo>
                    <a:lnTo>
                      <a:pt x="946" y="44"/>
                    </a:lnTo>
                    <a:lnTo>
                      <a:pt x="948" y="50"/>
                    </a:lnTo>
                    <a:lnTo>
                      <a:pt x="954" y="85"/>
                    </a:lnTo>
                    <a:lnTo>
                      <a:pt x="958" y="122"/>
                    </a:lnTo>
                    <a:lnTo>
                      <a:pt x="963" y="181"/>
                    </a:lnTo>
                    <a:lnTo>
                      <a:pt x="969" y="254"/>
                    </a:lnTo>
                    <a:lnTo>
                      <a:pt x="977" y="360"/>
                    </a:lnTo>
                    <a:lnTo>
                      <a:pt x="981" y="430"/>
                    </a:lnTo>
                    <a:lnTo>
                      <a:pt x="987" y="523"/>
                    </a:lnTo>
                    <a:lnTo>
                      <a:pt x="993" y="613"/>
                    </a:lnTo>
                    <a:lnTo>
                      <a:pt x="999" y="746"/>
                    </a:lnTo>
                    <a:lnTo>
                      <a:pt x="1014" y="1098"/>
                    </a:lnTo>
                    <a:lnTo>
                      <a:pt x="1022" y="1267"/>
                    </a:lnTo>
                    <a:lnTo>
                      <a:pt x="1050" y="1881"/>
                    </a:lnTo>
                    <a:lnTo>
                      <a:pt x="1069" y="2333"/>
                    </a:lnTo>
                    <a:lnTo>
                      <a:pt x="1075" y="2444"/>
                    </a:lnTo>
                    <a:lnTo>
                      <a:pt x="1081" y="2549"/>
                    </a:lnTo>
                    <a:lnTo>
                      <a:pt x="1083" y="2586"/>
                    </a:lnTo>
                    <a:lnTo>
                      <a:pt x="1093" y="2753"/>
                    </a:lnTo>
                    <a:lnTo>
                      <a:pt x="1101" y="2863"/>
                    </a:lnTo>
                    <a:lnTo>
                      <a:pt x="1107" y="2933"/>
                    </a:lnTo>
                    <a:lnTo>
                      <a:pt x="1111" y="2984"/>
                    </a:lnTo>
                    <a:lnTo>
                      <a:pt x="1115" y="3029"/>
                    </a:lnTo>
                    <a:lnTo>
                      <a:pt x="1117" y="3041"/>
                    </a:lnTo>
                    <a:lnTo>
                      <a:pt x="1122" y="3077"/>
                    </a:lnTo>
                    <a:lnTo>
                      <a:pt x="1128" y="3106"/>
                    </a:lnTo>
                    <a:lnTo>
                      <a:pt x="1132" y="3126"/>
                    </a:lnTo>
                    <a:lnTo>
                      <a:pt x="1138" y="3137"/>
                    </a:lnTo>
                    <a:lnTo>
                      <a:pt x="1144" y="3137"/>
                    </a:lnTo>
                    <a:lnTo>
                      <a:pt x="1150" y="3128"/>
                    </a:lnTo>
                    <a:lnTo>
                      <a:pt x="1150" y="3126"/>
                    </a:lnTo>
                    <a:lnTo>
                      <a:pt x="1156" y="3102"/>
                    </a:lnTo>
                    <a:lnTo>
                      <a:pt x="1160" y="3077"/>
                    </a:lnTo>
                    <a:lnTo>
                      <a:pt x="1166" y="3031"/>
                    </a:lnTo>
                    <a:lnTo>
                      <a:pt x="1171" y="2965"/>
                    </a:lnTo>
                    <a:lnTo>
                      <a:pt x="1179" y="2888"/>
                    </a:lnTo>
                    <a:lnTo>
                      <a:pt x="1183" y="2821"/>
                    </a:lnTo>
                    <a:lnTo>
                      <a:pt x="1189" y="2745"/>
                    </a:lnTo>
                    <a:lnTo>
                      <a:pt x="1195" y="2666"/>
                    </a:lnTo>
                    <a:lnTo>
                      <a:pt x="1201" y="2552"/>
                    </a:lnTo>
                    <a:lnTo>
                      <a:pt x="1207" y="2419"/>
                    </a:lnTo>
                    <a:lnTo>
                      <a:pt x="1219" y="2207"/>
                    </a:lnTo>
                    <a:lnTo>
                      <a:pt x="1224" y="2077"/>
                    </a:lnTo>
                    <a:lnTo>
                      <a:pt x="1232" y="1881"/>
                    </a:lnTo>
                    <a:lnTo>
                      <a:pt x="1248" y="1504"/>
                    </a:lnTo>
                    <a:lnTo>
                      <a:pt x="1252" y="1432"/>
                    </a:lnTo>
                    <a:lnTo>
                      <a:pt x="1262" y="1184"/>
                    </a:lnTo>
                    <a:lnTo>
                      <a:pt x="1274" y="958"/>
                    </a:lnTo>
                    <a:lnTo>
                      <a:pt x="1279" y="813"/>
                    </a:lnTo>
                    <a:lnTo>
                      <a:pt x="1285" y="691"/>
                    </a:lnTo>
                    <a:lnTo>
                      <a:pt x="1295" y="507"/>
                    </a:lnTo>
                    <a:lnTo>
                      <a:pt x="1303" y="383"/>
                    </a:lnTo>
                    <a:lnTo>
                      <a:pt x="1309" y="301"/>
                    </a:lnTo>
                    <a:lnTo>
                      <a:pt x="1313" y="240"/>
                    </a:lnTo>
                    <a:lnTo>
                      <a:pt x="1319" y="183"/>
                    </a:lnTo>
                    <a:lnTo>
                      <a:pt x="1319" y="169"/>
                    </a:lnTo>
                    <a:lnTo>
                      <a:pt x="1327" y="112"/>
                    </a:lnTo>
                    <a:lnTo>
                      <a:pt x="1332" y="71"/>
                    </a:lnTo>
                    <a:lnTo>
                      <a:pt x="1336" y="38"/>
                    </a:lnTo>
                    <a:lnTo>
                      <a:pt x="1342" y="14"/>
                    </a:lnTo>
                    <a:lnTo>
                      <a:pt x="1348" y="2"/>
                    </a:lnTo>
                    <a:lnTo>
                      <a:pt x="1352" y="0"/>
                    </a:lnTo>
                    <a:lnTo>
                      <a:pt x="1354" y="0"/>
                    </a:lnTo>
                    <a:lnTo>
                      <a:pt x="1358" y="8"/>
                    </a:lnTo>
                    <a:lnTo>
                      <a:pt x="1364" y="26"/>
                    </a:lnTo>
                    <a:lnTo>
                      <a:pt x="1368" y="53"/>
                    </a:lnTo>
                    <a:lnTo>
                      <a:pt x="1376" y="101"/>
                    </a:lnTo>
                    <a:lnTo>
                      <a:pt x="1382" y="158"/>
                    </a:lnTo>
                    <a:lnTo>
                      <a:pt x="1387" y="218"/>
                    </a:lnTo>
                    <a:lnTo>
                      <a:pt x="1393" y="287"/>
                    </a:lnTo>
                    <a:lnTo>
                      <a:pt x="1397" y="354"/>
                    </a:lnTo>
                    <a:lnTo>
                      <a:pt x="1403" y="452"/>
                    </a:lnTo>
                    <a:lnTo>
                      <a:pt x="1409" y="558"/>
                    </a:lnTo>
                    <a:lnTo>
                      <a:pt x="1421" y="778"/>
                    </a:lnTo>
                    <a:lnTo>
                      <a:pt x="1427" y="911"/>
                    </a:lnTo>
                    <a:lnTo>
                      <a:pt x="1454" y="1534"/>
                    </a:lnTo>
                    <a:lnTo>
                      <a:pt x="1470" y="1877"/>
                    </a:lnTo>
                    <a:lnTo>
                      <a:pt x="1478" y="2087"/>
                    </a:lnTo>
                    <a:lnTo>
                      <a:pt x="1486" y="2223"/>
                    </a:lnTo>
                    <a:lnTo>
                      <a:pt x="1489" y="2299"/>
                    </a:lnTo>
                    <a:lnTo>
                      <a:pt x="1503" y="2564"/>
                    </a:lnTo>
                    <a:lnTo>
                      <a:pt x="1509" y="2678"/>
                    </a:lnTo>
                    <a:lnTo>
                      <a:pt x="1513" y="2761"/>
                    </a:lnTo>
                    <a:lnTo>
                      <a:pt x="1519" y="2833"/>
                    </a:lnTo>
                    <a:lnTo>
                      <a:pt x="1523" y="2880"/>
                    </a:lnTo>
                    <a:lnTo>
                      <a:pt x="1529" y="2961"/>
                    </a:lnTo>
                    <a:lnTo>
                      <a:pt x="1535" y="3020"/>
                    </a:lnTo>
                    <a:lnTo>
                      <a:pt x="1541" y="3067"/>
                    </a:lnTo>
                    <a:lnTo>
                      <a:pt x="1546" y="3100"/>
                    </a:lnTo>
                    <a:lnTo>
                      <a:pt x="1550" y="3124"/>
                    </a:lnTo>
                    <a:lnTo>
                      <a:pt x="1556" y="3137"/>
                    </a:lnTo>
                    <a:lnTo>
                      <a:pt x="1562" y="3139"/>
                    </a:lnTo>
                    <a:lnTo>
                      <a:pt x="1566" y="3135"/>
                    </a:lnTo>
                    <a:lnTo>
                      <a:pt x="1572" y="3122"/>
                    </a:lnTo>
                    <a:lnTo>
                      <a:pt x="1578" y="3090"/>
                    </a:lnTo>
                    <a:lnTo>
                      <a:pt x="1584" y="3055"/>
                    </a:lnTo>
                    <a:lnTo>
                      <a:pt x="1590" y="3000"/>
                    </a:lnTo>
                    <a:lnTo>
                      <a:pt x="1595" y="2947"/>
                    </a:lnTo>
                    <a:lnTo>
                      <a:pt x="1599" y="2890"/>
                    </a:lnTo>
                    <a:lnTo>
                      <a:pt x="1605" y="2810"/>
                    </a:lnTo>
                    <a:lnTo>
                      <a:pt x="1613" y="2709"/>
                    </a:lnTo>
                    <a:lnTo>
                      <a:pt x="1621" y="2547"/>
                    </a:lnTo>
                    <a:lnTo>
                      <a:pt x="1623" y="2509"/>
                    </a:lnTo>
                    <a:lnTo>
                      <a:pt x="1631" y="2374"/>
                    </a:lnTo>
                    <a:lnTo>
                      <a:pt x="1639" y="2232"/>
                    </a:lnTo>
                    <a:lnTo>
                      <a:pt x="1645" y="2081"/>
                    </a:lnTo>
                    <a:lnTo>
                      <a:pt x="1652" y="1932"/>
                    </a:lnTo>
                    <a:lnTo>
                      <a:pt x="1658" y="1783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2" name="Freeform 15"/>
              <p:cNvSpPr>
                <a:spLocks/>
              </p:cNvSpPr>
              <p:nvPr/>
            </p:nvSpPr>
            <p:spPr bwMode="auto">
              <a:xfrm>
                <a:off x="3856" y="1312"/>
                <a:ext cx="829" cy="1569"/>
              </a:xfrm>
              <a:custGeom>
                <a:avLst/>
                <a:gdLst>
                  <a:gd name="T0" fmla="*/ 1 w 1657"/>
                  <a:gd name="T1" fmla="*/ 4 h 3139"/>
                  <a:gd name="T2" fmla="*/ 1 w 1657"/>
                  <a:gd name="T3" fmla="*/ 1 h 3139"/>
                  <a:gd name="T4" fmla="*/ 1 w 1657"/>
                  <a:gd name="T5" fmla="*/ 0 h 3139"/>
                  <a:gd name="T6" fmla="*/ 1 w 1657"/>
                  <a:gd name="T7" fmla="*/ 0 h 3139"/>
                  <a:gd name="T8" fmla="*/ 1 w 1657"/>
                  <a:gd name="T9" fmla="*/ 0 h 3139"/>
                  <a:gd name="T10" fmla="*/ 1 w 1657"/>
                  <a:gd name="T11" fmla="*/ 0 h 3139"/>
                  <a:gd name="T12" fmla="*/ 1 w 1657"/>
                  <a:gd name="T13" fmla="*/ 1 h 3139"/>
                  <a:gd name="T14" fmla="*/ 1 w 1657"/>
                  <a:gd name="T15" fmla="*/ 4 h 3139"/>
                  <a:gd name="T16" fmla="*/ 1 w 1657"/>
                  <a:gd name="T17" fmla="*/ 9 h 3139"/>
                  <a:gd name="T18" fmla="*/ 2 w 1657"/>
                  <a:gd name="T19" fmla="*/ 10 h 3139"/>
                  <a:gd name="T20" fmla="*/ 2 w 1657"/>
                  <a:gd name="T21" fmla="*/ 11 h 3139"/>
                  <a:gd name="T22" fmla="*/ 2 w 1657"/>
                  <a:gd name="T23" fmla="*/ 12 h 3139"/>
                  <a:gd name="T24" fmla="*/ 2 w 1657"/>
                  <a:gd name="T25" fmla="*/ 12 h 3139"/>
                  <a:gd name="T26" fmla="*/ 2 w 1657"/>
                  <a:gd name="T27" fmla="*/ 11 h 3139"/>
                  <a:gd name="T28" fmla="*/ 2 w 1657"/>
                  <a:gd name="T29" fmla="*/ 10 h 3139"/>
                  <a:gd name="T30" fmla="*/ 2 w 1657"/>
                  <a:gd name="T31" fmla="*/ 7 h 3139"/>
                  <a:gd name="T32" fmla="*/ 2 w 1657"/>
                  <a:gd name="T33" fmla="*/ 3 h 3139"/>
                  <a:gd name="T34" fmla="*/ 2 w 1657"/>
                  <a:gd name="T35" fmla="*/ 1 h 3139"/>
                  <a:gd name="T36" fmla="*/ 2 w 1657"/>
                  <a:gd name="T37" fmla="*/ 0 h 3139"/>
                  <a:gd name="T38" fmla="*/ 3 w 1657"/>
                  <a:gd name="T39" fmla="*/ 0 h 3139"/>
                  <a:gd name="T40" fmla="*/ 3 w 1657"/>
                  <a:gd name="T41" fmla="*/ 0 h 3139"/>
                  <a:gd name="T42" fmla="*/ 3 w 1657"/>
                  <a:gd name="T43" fmla="*/ 0 h 3139"/>
                  <a:gd name="T44" fmla="*/ 3 w 1657"/>
                  <a:gd name="T45" fmla="*/ 1 h 3139"/>
                  <a:gd name="T46" fmla="*/ 3 w 1657"/>
                  <a:gd name="T47" fmla="*/ 3 h 3139"/>
                  <a:gd name="T48" fmla="*/ 3 w 1657"/>
                  <a:gd name="T49" fmla="*/ 8 h 3139"/>
                  <a:gd name="T50" fmla="*/ 3 w 1657"/>
                  <a:gd name="T51" fmla="*/ 10 h 3139"/>
                  <a:gd name="T52" fmla="*/ 3 w 1657"/>
                  <a:gd name="T53" fmla="*/ 11 h 3139"/>
                  <a:gd name="T54" fmla="*/ 3 w 1657"/>
                  <a:gd name="T55" fmla="*/ 12 h 3139"/>
                  <a:gd name="T56" fmla="*/ 3 w 1657"/>
                  <a:gd name="T57" fmla="*/ 11 h 3139"/>
                  <a:gd name="T58" fmla="*/ 4 w 1657"/>
                  <a:gd name="T59" fmla="*/ 11 h 3139"/>
                  <a:gd name="T60" fmla="*/ 4 w 1657"/>
                  <a:gd name="T61" fmla="*/ 9 h 3139"/>
                  <a:gd name="T62" fmla="*/ 4 w 1657"/>
                  <a:gd name="T63" fmla="*/ 5 h 3139"/>
                  <a:gd name="T64" fmla="*/ 4 w 1657"/>
                  <a:gd name="T65" fmla="*/ 2 h 3139"/>
                  <a:gd name="T66" fmla="*/ 4 w 1657"/>
                  <a:gd name="T67" fmla="*/ 1 h 3139"/>
                  <a:gd name="T68" fmla="*/ 4 w 1657"/>
                  <a:gd name="T69" fmla="*/ 0 h 3139"/>
                  <a:gd name="T70" fmla="*/ 4 w 1657"/>
                  <a:gd name="T71" fmla="*/ 0 h 3139"/>
                  <a:gd name="T72" fmla="*/ 4 w 1657"/>
                  <a:gd name="T73" fmla="*/ 0 h 3139"/>
                  <a:gd name="T74" fmla="*/ 4 w 1657"/>
                  <a:gd name="T75" fmla="*/ 1 h 3139"/>
                  <a:gd name="T76" fmla="*/ 5 w 1657"/>
                  <a:gd name="T77" fmla="*/ 3 h 3139"/>
                  <a:gd name="T78" fmla="*/ 5 w 1657"/>
                  <a:gd name="T79" fmla="*/ 8 h 3139"/>
                  <a:gd name="T80" fmla="*/ 5 w 1657"/>
                  <a:gd name="T81" fmla="*/ 10 h 3139"/>
                  <a:gd name="T82" fmla="*/ 5 w 1657"/>
                  <a:gd name="T83" fmla="*/ 11 h 3139"/>
                  <a:gd name="T84" fmla="*/ 5 w 1657"/>
                  <a:gd name="T85" fmla="*/ 12 h 3139"/>
                  <a:gd name="T86" fmla="*/ 5 w 1657"/>
                  <a:gd name="T87" fmla="*/ 12 h 3139"/>
                  <a:gd name="T88" fmla="*/ 5 w 1657"/>
                  <a:gd name="T89" fmla="*/ 11 h 3139"/>
                  <a:gd name="T90" fmla="*/ 5 w 1657"/>
                  <a:gd name="T91" fmla="*/ 10 h 3139"/>
                  <a:gd name="T92" fmla="*/ 5 w 1657"/>
                  <a:gd name="T93" fmla="*/ 7 h 3139"/>
                  <a:gd name="T94" fmla="*/ 6 w 1657"/>
                  <a:gd name="T95" fmla="*/ 4 h 3139"/>
                  <a:gd name="T96" fmla="*/ 6 w 1657"/>
                  <a:gd name="T97" fmla="*/ 2 h 3139"/>
                  <a:gd name="T98" fmla="*/ 6 w 1657"/>
                  <a:gd name="T99" fmla="*/ 0 h 3139"/>
                  <a:gd name="T100" fmla="*/ 6 w 1657"/>
                  <a:gd name="T101" fmla="*/ 0 h 3139"/>
                  <a:gd name="T102" fmla="*/ 6 w 1657"/>
                  <a:gd name="T103" fmla="*/ 0 h 3139"/>
                  <a:gd name="T104" fmla="*/ 6 w 1657"/>
                  <a:gd name="T105" fmla="*/ 0 h 3139"/>
                  <a:gd name="T106" fmla="*/ 6 w 1657"/>
                  <a:gd name="T107" fmla="*/ 1 h 3139"/>
                  <a:gd name="T108" fmla="*/ 6 w 1657"/>
                  <a:gd name="T109" fmla="*/ 3 h 3139"/>
                  <a:gd name="T110" fmla="*/ 6 w 1657"/>
                  <a:gd name="T111" fmla="*/ 8 h 3139"/>
                  <a:gd name="T112" fmla="*/ 7 w 1657"/>
                  <a:gd name="T113" fmla="*/ 10 h 3139"/>
                  <a:gd name="T114" fmla="*/ 7 w 1657"/>
                  <a:gd name="T115" fmla="*/ 11 h 3139"/>
                  <a:gd name="T116" fmla="*/ 7 w 1657"/>
                  <a:gd name="T117" fmla="*/ 12 h 3139"/>
                  <a:gd name="T118" fmla="*/ 7 w 1657"/>
                  <a:gd name="T119" fmla="*/ 12 h 3139"/>
                  <a:gd name="T120" fmla="*/ 7 w 1657"/>
                  <a:gd name="T121" fmla="*/ 11 h 3139"/>
                  <a:gd name="T122" fmla="*/ 7 w 1657"/>
                  <a:gd name="T123" fmla="*/ 10 h 31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57" h="3139">
                    <a:moveTo>
                      <a:pt x="0" y="1783"/>
                    </a:moveTo>
                    <a:lnTo>
                      <a:pt x="8" y="1559"/>
                    </a:lnTo>
                    <a:lnTo>
                      <a:pt x="18" y="1347"/>
                    </a:lnTo>
                    <a:lnTo>
                      <a:pt x="26" y="1149"/>
                    </a:lnTo>
                    <a:lnTo>
                      <a:pt x="34" y="1004"/>
                    </a:lnTo>
                    <a:lnTo>
                      <a:pt x="47" y="711"/>
                    </a:lnTo>
                    <a:lnTo>
                      <a:pt x="53" y="585"/>
                    </a:lnTo>
                    <a:lnTo>
                      <a:pt x="59" y="495"/>
                    </a:lnTo>
                    <a:lnTo>
                      <a:pt x="65" y="409"/>
                    </a:lnTo>
                    <a:lnTo>
                      <a:pt x="67" y="366"/>
                    </a:lnTo>
                    <a:lnTo>
                      <a:pt x="75" y="264"/>
                    </a:lnTo>
                    <a:lnTo>
                      <a:pt x="81" y="189"/>
                    </a:lnTo>
                    <a:lnTo>
                      <a:pt x="87" y="122"/>
                    </a:lnTo>
                    <a:lnTo>
                      <a:pt x="93" y="79"/>
                    </a:lnTo>
                    <a:lnTo>
                      <a:pt x="96" y="50"/>
                    </a:lnTo>
                    <a:lnTo>
                      <a:pt x="100" y="28"/>
                    </a:lnTo>
                    <a:lnTo>
                      <a:pt x="106" y="12"/>
                    </a:lnTo>
                    <a:lnTo>
                      <a:pt x="112" y="4"/>
                    </a:lnTo>
                    <a:lnTo>
                      <a:pt x="118" y="4"/>
                    </a:lnTo>
                    <a:lnTo>
                      <a:pt x="124" y="16"/>
                    </a:lnTo>
                    <a:lnTo>
                      <a:pt x="128" y="40"/>
                    </a:lnTo>
                    <a:lnTo>
                      <a:pt x="136" y="75"/>
                    </a:lnTo>
                    <a:lnTo>
                      <a:pt x="140" y="118"/>
                    </a:lnTo>
                    <a:lnTo>
                      <a:pt x="146" y="161"/>
                    </a:lnTo>
                    <a:lnTo>
                      <a:pt x="151" y="228"/>
                    </a:lnTo>
                    <a:lnTo>
                      <a:pt x="157" y="311"/>
                    </a:lnTo>
                    <a:lnTo>
                      <a:pt x="165" y="436"/>
                    </a:lnTo>
                    <a:lnTo>
                      <a:pt x="169" y="497"/>
                    </a:lnTo>
                    <a:lnTo>
                      <a:pt x="175" y="593"/>
                    </a:lnTo>
                    <a:lnTo>
                      <a:pt x="179" y="691"/>
                    </a:lnTo>
                    <a:lnTo>
                      <a:pt x="187" y="825"/>
                    </a:lnTo>
                    <a:lnTo>
                      <a:pt x="202" y="1184"/>
                    </a:lnTo>
                    <a:lnTo>
                      <a:pt x="210" y="1359"/>
                    </a:lnTo>
                    <a:lnTo>
                      <a:pt x="236" y="1938"/>
                    </a:lnTo>
                    <a:lnTo>
                      <a:pt x="236" y="1971"/>
                    </a:lnTo>
                    <a:lnTo>
                      <a:pt x="255" y="2370"/>
                    </a:lnTo>
                    <a:lnTo>
                      <a:pt x="261" y="2482"/>
                    </a:lnTo>
                    <a:lnTo>
                      <a:pt x="265" y="2582"/>
                    </a:lnTo>
                    <a:lnTo>
                      <a:pt x="271" y="2655"/>
                    </a:lnTo>
                    <a:lnTo>
                      <a:pt x="279" y="2786"/>
                    </a:lnTo>
                    <a:lnTo>
                      <a:pt x="285" y="2878"/>
                    </a:lnTo>
                    <a:lnTo>
                      <a:pt x="291" y="2953"/>
                    </a:lnTo>
                    <a:lnTo>
                      <a:pt x="297" y="3006"/>
                    </a:lnTo>
                    <a:lnTo>
                      <a:pt x="301" y="3045"/>
                    </a:lnTo>
                    <a:lnTo>
                      <a:pt x="305" y="3069"/>
                    </a:lnTo>
                    <a:lnTo>
                      <a:pt x="308" y="3100"/>
                    </a:lnTo>
                    <a:lnTo>
                      <a:pt x="314" y="3122"/>
                    </a:lnTo>
                    <a:lnTo>
                      <a:pt x="320" y="3135"/>
                    </a:lnTo>
                    <a:lnTo>
                      <a:pt x="326" y="3137"/>
                    </a:lnTo>
                    <a:lnTo>
                      <a:pt x="332" y="3130"/>
                    </a:lnTo>
                    <a:lnTo>
                      <a:pt x="336" y="3114"/>
                    </a:lnTo>
                    <a:lnTo>
                      <a:pt x="338" y="3110"/>
                    </a:lnTo>
                    <a:lnTo>
                      <a:pt x="344" y="3079"/>
                    </a:lnTo>
                    <a:lnTo>
                      <a:pt x="348" y="3045"/>
                    </a:lnTo>
                    <a:lnTo>
                      <a:pt x="354" y="2996"/>
                    </a:lnTo>
                    <a:lnTo>
                      <a:pt x="360" y="2922"/>
                    </a:lnTo>
                    <a:lnTo>
                      <a:pt x="367" y="2829"/>
                    </a:lnTo>
                    <a:lnTo>
                      <a:pt x="371" y="2763"/>
                    </a:lnTo>
                    <a:lnTo>
                      <a:pt x="377" y="2680"/>
                    </a:lnTo>
                    <a:lnTo>
                      <a:pt x="383" y="2584"/>
                    </a:lnTo>
                    <a:lnTo>
                      <a:pt x="389" y="2454"/>
                    </a:lnTo>
                    <a:lnTo>
                      <a:pt x="399" y="2242"/>
                    </a:lnTo>
                    <a:lnTo>
                      <a:pt x="405" y="2123"/>
                    </a:lnTo>
                    <a:lnTo>
                      <a:pt x="413" y="1979"/>
                    </a:lnTo>
                    <a:lnTo>
                      <a:pt x="420" y="1783"/>
                    </a:lnTo>
                    <a:lnTo>
                      <a:pt x="436" y="1430"/>
                    </a:lnTo>
                    <a:lnTo>
                      <a:pt x="440" y="1339"/>
                    </a:lnTo>
                    <a:lnTo>
                      <a:pt x="458" y="925"/>
                    </a:lnTo>
                    <a:lnTo>
                      <a:pt x="466" y="774"/>
                    </a:lnTo>
                    <a:lnTo>
                      <a:pt x="471" y="664"/>
                    </a:lnTo>
                    <a:lnTo>
                      <a:pt x="473" y="617"/>
                    </a:lnTo>
                    <a:lnTo>
                      <a:pt x="483" y="440"/>
                    </a:lnTo>
                    <a:lnTo>
                      <a:pt x="491" y="326"/>
                    </a:lnTo>
                    <a:lnTo>
                      <a:pt x="497" y="252"/>
                    </a:lnTo>
                    <a:lnTo>
                      <a:pt x="501" y="193"/>
                    </a:lnTo>
                    <a:lnTo>
                      <a:pt x="505" y="146"/>
                    </a:lnTo>
                    <a:lnTo>
                      <a:pt x="507" y="132"/>
                    </a:lnTo>
                    <a:lnTo>
                      <a:pt x="513" y="85"/>
                    </a:lnTo>
                    <a:lnTo>
                      <a:pt x="519" y="48"/>
                    </a:lnTo>
                    <a:lnTo>
                      <a:pt x="524" y="20"/>
                    </a:lnTo>
                    <a:lnTo>
                      <a:pt x="530" y="4"/>
                    </a:lnTo>
                    <a:lnTo>
                      <a:pt x="534" y="0"/>
                    </a:lnTo>
                    <a:lnTo>
                      <a:pt x="540" y="4"/>
                    </a:lnTo>
                    <a:lnTo>
                      <a:pt x="546" y="20"/>
                    </a:lnTo>
                    <a:lnTo>
                      <a:pt x="550" y="42"/>
                    </a:lnTo>
                    <a:lnTo>
                      <a:pt x="556" y="79"/>
                    </a:lnTo>
                    <a:lnTo>
                      <a:pt x="562" y="130"/>
                    </a:lnTo>
                    <a:lnTo>
                      <a:pt x="568" y="193"/>
                    </a:lnTo>
                    <a:lnTo>
                      <a:pt x="575" y="267"/>
                    </a:lnTo>
                    <a:lnTo>
                      <a:pt x="579" y="344"/>
                    </a:lnTo>
                    <a:lnTo>
                      <a:pt x="585" y="417"/>
                    </a:lnTo>
                    <a:lnTo>
                      <a:pt x="591" y="523"/>
                    </a:lnTo>
                    <a:lnTo>
                      <a:pt x="599" y="668"/>
                    </a:lnTo>
                    <a:lnTo>
                      <a:pt x="609" y="856"/>
                    </a:lnTo>
                    <a:lnTo>
                      <a:pt x="615" y="992"/>
                    </a:lnTo>
                    <a:lnTo>
                      <a:pt x="642" y="1626"/>
                    </a:lnTo>
                    <a:lnTo>
                      <a:pt x="654" y="1912"/>
                    </a:lnTo>
                    <a:lnTo>
                      <a:pt x="664" y="2138"/>
                    </a:lnTo>
                    <a:lnTo>
                      <a:pt x="670" y="2268"/>
                    </a:lnTo>
                    <a:lnTo>
                      <a:pt x="676" y="2376"/>
                    </a:lnTo>
                    <a:lnTo>
                      <a:pt x="687" y="2596"/>
                    </a:lnTo>
                    <a:lnTo>
                      <a:pt x="695" y="2715"/>
                    </a:lnTo>
                    <a:lnTo>
                      <a:pt x="699" y="2798"/>
                    </a:lnTo>
                    <a:lnTo>
                      <a:pt x="705" y="2867"/>
                    </a:lnTo>
                    <a:lnTo>
                      <a:pt x="709" y="2927"/>
                    </a:lnTo>
                    <a:lnTo>
                      <a:pt x="717" y="2996"/>
                    </a:lnTo>
                    <a:lnTo>
                      <a:pt x="723" y="3047"/>
                    </a:lnTo>
                    <a:lnTo>
                      <a:pt x="729" y="3088"/>
                    </a:lnTo>
                    <a:lnTo>
                      <a:pt x="732" y="3114"/>
                    </a:lnTo>
                    <a:lnTo>
                      <a:pt x="738" y="3134"/>
                    </a:lnTo>
                    <a:lnTo>
                      <a:pt x="744" y="3139"/>
                    </a:lnTo>
                    <a:lnTo>
                      <a:pt x="748" y="3137"/>
                    </a:lnTo>
                    <a:lnTo>
                      <a:pt x="754" y="3126"/>
                    </a:lnTo>
                    <a:lnTo>
                      <a:pt x="758" y="3104"/>
                    </a:lnTo>
                    <a:lnTo>
                      <a:pt x="766" y="3067"/>
                    </a:lnTo>
                    <a:lnTo>
                      <a:pt x="772" y="3020"/>
                    </a:lnTo>
                    <a:lnTo>
                      <a:pt x="778" y="2961"/>
                    </a:lnTo>
                    <a:lnTo>
                      <a:pt x="784" y="2900"/>
                    </a:lnTo>
                    <a:lnTo>
                      <a:pt x="787" y="2839"/>
                    </a:lnTo>
                    <a:lnTo>
                      <a:pt x="793" y="2749"/>
                    </a:lnTo>
                    <a:lnTo>
                      <a:pt x="801" y="2635"/>
                    </a:lnTo>
                    <a:lnTo>
                      <a:pt x="811" y="2433"/>
                    </a:lnTo>
                    <a:lnTo>
                      <a:pt x="817" y="2325"/>
                    </a:lnTo>
                    <a:lnTo>
                      <a:pt x="823" y="2179"/>
                    </a:lnTo>
                    <a:lnTo>
                      <a:pt x="833" y="1983"/>
                    </a:lnTo>
                    <a:lnTo>
                      <a:pt x="844" y="1689"/>
                    </a:lnTo>
                    <a:lnTo>
                      <a:pt x="854" y="1465"/>
                    </a:lnTo>
                    <a:lnTo>
                      <a:pt x="868" y="1145"/>
                    </a:lnTo>
                    <a:lnTo>
                      <a:pt x="876" y="998"/>
                    </a:lnTo>
                    <a:lnTo>
                      <a:pt x="880" y="915"/>
                    </a:lnTo>
                    <a:lnTo>
                      <a:pt x="891" y="654"/>
                    </a:lnTo>
                    <a:lnTo>
                      <a:pt x="899" y="531"/>
                    </a:lnTo>
                    <a:lnTo>
                      <a:pt x="903" y="440"/>
                    </a:lnTo>
                    <a:lnTo>
                      <a:pt x="909" y="362"/>
                    </a:lnTo>
                    <a:lnTo>
                      <a:pt x="913" y="309"/>
                    </a:lnTo>
                    <a:lnTo>
                      <a:pt x="919" y="220"/>
                    </a:lnTo>
                    <a:lnTo>
                      <a:pt x="927" y="154"/>
                    </a:lnTo>
                    <a:lnTo>
                      <a:pt x="931" y="99"/>
                    </a:lnTo>
                    <a:lnTo>
                      <a:pt x="937" y="61"/>
                    </a:lnTo>
                    <a:lnTo>
                      <a:pt x="941" y="32"/>
                    </a:lnTo>
                    <a:lnTo>
                      <a:pt x="946" y="12"/>
                    </a:lnTo>
                    <a:lnTo>
                      <a:pt x="952" y="2"/>
                    </a:lnTo>
                    <a:lnTo>
                      <a:pt x="956" y="2"/>
                    </a:lnTo>
                    <a:lnTo>
                      <a:pt x="962" y="12"/>
                    </a:lnTo>
                    <a:lnTo>
                      <a:pt x="968" y="32"/>
                    </a:lnTo>
                    <a:lnTo>
                      <a:pt x="974" y="63"/>
                    </a:lnTo>
                    <a:lnTo>
                      <a:pt x="980" y="106"/>
                    </a:lnTo>
                    <a:lnTo>
                      <a:pt x="986" y="156"/>
                    </a:lnTo>
                    <a:lnTo>
                      <a:pt x="990" y="205"/>
                    </a:lnTo>
                    <a:lnTo>
                      <a:pt x="996" y="277"/>
                    </a:lnTo>
                    <a:lnTo>
                      <a:pt x="1003" y="372"/>
                    </a:lnTo>
                    <a:lnTo>
                      <a:pt x="1011" y="521"/>
                    </a:lnTo>
                    <a:lnTo>
                      <a:pt x="1015" y="566"/>
                    </a:lnTo>
                    <a:lnTo>
                      <a:pt x="1019" y="668"/>
                    </a:lnTo>
                    <a:lnTo>
                      <a:pt x="1025" y="782"/>
                    </a:lnTo>
                    <a:lnTo>
                      <a:pt x="1035" y="960"/>
                    </a:lnTo>
                    <a:lnTo>
                      <a:pt x="1049" y="1276"/>
                    </a:lnTo>
                    <a:lnTo>
                      <a:pt x="1076" y="1948"/>
                    </a:lnTo>
                    <a:lnTo>
                      <a:pt x="1082" y="2058"/>
                    </a:lnTo>
                    <a:lnTo>
                      <a:pt x="1098" y="2403"/>
                    </a:lnTo>
                    <a:lnTo>
                      <a:pt x="1103" y="2523"/>
                    </a:lnTo>
                    <a:lnTo>
                      <a:pt x="1109" y="2617"/>
                    </a:lnTo>
                    <a:lnTo>
                      <a:pt x="1115" y="2702"/>
                    </a:lnTo>
                    <a:lnTo>
                      <a:pt x="1115" y="2721"/>
                    </a:lnTo>
                    <a:lnTo>
                      <a:pt x="1123" y="2833"/>
                    </a:lnTo>
                    <a:lnTo>
                      <a:pt x="1131" y="2918"/>
                    </a:lnTo>
                    <a:lnTo>
                      <a:pt x="1137" y="2988"/>
                    </a:lnTo>
                    <a:lnTo>
                      <a:pt x="1141" y="3035"/>
                    </a:lnTo>
                    <a:lnTo>
                      <a:pt x="1147" y="3071"/>
                    </a:lnTo>
                    <a:lnTo>
                      <a:pt x="1149" y="3094"/>
                    </a:lnTo>
                    <a:lnTo>
                      <a:pt x="1155" y="3116"/>
                    </a:lnTo>
                    <a:lnTo>
                      <a:pt x="1160" y="3134"/>
                    </a:lnTo>
                    <a:lnTo>
                      <a:pt x="1166" y="3137"/>
                    </a:lnTo>
                    <a:lnTo>
                      <a:pt x="1172" y="3130"/>
                    </a:lnTo>
                    <a:lnTo>
                      <a:pt x="1176" y="3116"/>
                    </a:lnTo>
                    <a:lnTo>
                      <a:pt x="1182" y="3092"/>
                    </a:lnTo>
                    <a:lnTo>
                      <a:pt x="1184" y="3088"/>
                    </a:lnTo>
                    <a:lnTo>
                      <a:pt x="1188" y="3053"/>
                    </a:lnTo>
                    <a:lnTo>
                      <a:pt x="1194" y="3012"/>
                    </a:lnTo>
                    <a:lnTo>
                      <a:pt x="1200" y="2953"/>
                    </a:lnTo>
                    <a:lnTo>
                      <a:pt x="1206" y="2867"/>
                    </a:lnTo>
                    <a:lnTo>
                      <a:pt x="1213" y="2761"/>
                    </a:lnTo>
                    <a:lnTo>
                      <a:pt x="1217" y="2702"/>
                    </a:lnTo>
                    <a:lnTo>
                      <a:pt x="1223" y="2611"/>
                    </a:lnTo>
                    <a:lnTo>
                      <a:pt x="1229" y="2505"/>
                    </a:lnTo>
                    <a:lnTo>
                      <a:pt x="1235" y="2362"/>
                    </a:lnTo>
                    <a:lnTo>
                      <a:pt x="1251" y="2032"/>
                    </a:lnTo>
                    <a:lnTo>
                      <a:pt x="1259" y="1869"/>
                    </a:lnTo>
                    <a:lnTo>
                      <a:pt x="1272" y="1559"/>
                    </a:lnTo>
                    <a:lnTo>
                      <a:pt x="1280" y="1335"/>
                    </a:lnTo>
                    <a:lnTo>
                      <a:pt x="1284" y="1251"/>
                    </a:lnTo>
                    <a:lnTo>
                      <a:pt x="1302" y="866"/>
                    </a:lnTo>
                    <a:lnTo>
                      <a:pt x="1310" y="721"/>
                    </a:lnTo>
                    <a:lnTo>
                      <a:pt x="1315" y="617"/>
                    </a:lnTo>
                    <a:lnTo>
                      <a:pt x="1319" y="546"/>
                    </a:lnTo>
                    <a:lnTo>
                      <a:pt x="1329" y="381"/>
                    </a:lnTo>
                    <a:lnTo>
                      <a:pt x="1337" y="273"/>
                    </a:lnTo>
                    <a:lnTo>
                      <a:pt x="1341" y="205"/>
                    </a:lnTo>
                    <a:lnTo>
                      <a:pt x="1347" y="154"/>
                    </a:lnTo>
                    <a:lnTo>
                      <a:pt x="1351" y="108"/>
                    </a:lnTo>
                    <a:lnTo>
                      <a:pt x="1353" y="99"/>
                    </a:lnTo>
                    <a:lnTo>
                      <a:pt x="1357" y="63"/>
                    </a:lnTo>
                    <a:lnTo>
                      <a:pt x="1363" y="30"/>
                    </a:lnTo>
                    <a:lnTo>
                      <a:pt x="1368" y="14"/>
                    </a:lnTo>
                    <a:lnTo>
                      <a:pt x="1374" y="2"/>
                    </a:lnTo>
                    <a:lnTo>
                      <a:pt x="1380" y="4"/>
                    </a:lnTo>
                    <a:lnTo>
                      <a:pt x="1384" y="12"/>
                    </a:lnTo>
                    <a:lnTo>
                      <a:pt x="1386" y="16"/>
                    </a:lnTo>
                    <a:lnTo>
                      <a:pt x="1392" y="40"/>
                    </a:lnTo>
                    <a:lnTo>
                      <a:pt x="1396" y="67"/>
                    </a:lnTo>
                    <a:lnTo>
                      <a:pt x="1402" y="110"/>
                    </a:lnTo>
                    <a:lnTo>
                      <a:pt x="1408" y="169"/>
                    </a:lnTo>
                    <a:lnTo>
                      <a:pt x="1414" y="248"/>
                    </a:lnTo>
                    <a:lnTo>
                      <a:pt x="1420" y="322"/>
                    </a:lnTo>
                    <a:lnTo>
                      <a:pt x="1425" y="403"/>
                    </a:lnTo>
                    <a:lnTo>
                      <a:pt x="1431" y="479"/>
                    </a:lnTo>
                    <a:lnTo>
                      <a:pt x="1437" y="597"/>
                    </a:lnTo>
                    <a:lnTo>
                      <a:pt x="1445" y="770"/>
                    </a:lnTo>
                    <a:lnTo>
                      <a:pt x="1455" y="943"/>
                    </a:lnTo>
                    <a:lnTo>
                      <a:pt x="1461" y="1088"/>
                    </a:lnTo>
                    <a:lnTo>
                      <a:pt x="1482" y="1575"/>
                    </a:lnTo>
                    <a:lnTo>
                      <a:pt x="1488" y="1716"/>
                    </a:lnTo>
                    <a:lnTo>
                      <a:pt x="1512" y="2278"/>
                    </a:lnTo>
                    <a:lnTo>
                      <a:pt x="1518" y="2395"/>
                    </a:lnTo>
                    <a:lnTo>
                      <a:pt x="1522" y="2454"/>
                    </a:lnTo>
                    <a:lnTo>
                      <a:pt x="1531" y="2641"/>
                    </a:lnTo>
                    <a:lnTo>
                      <a:pt x="1539" y="2761"/>
                    </a:lnTo>
                    <a:lnTo>
                      <a:pt x="1545" y="2843"/>
                    </a:lnTo>
                    <a:lnTo>
                      <a:pt x="1549" y="2904"/>
                    </a:lnTo>
                    <a:lnTo>
                      <a:pt x="1555" y="2961"/>
                    </a:lnTo>
                    <a:lnTo>
                      <a:pt x="1555" y="2973"/>
                    </a:lnTo>
                    <a:lnTo>
                      <a:pt x="1561" y="3029"/>
                    </a:lnTo>
                    <a:lnTo>
                      <a:pt x="1567" y="3071"/>
                    </a:lnTo>
                    <a:lnTo>
                      <a:pt x="1573" y="3104"/>
                    </a:lnTo>
                    <a:lnTo>
                      <a:pt x="1579" y="3126"/>
                    </a:lnTo>
                    <a:lnTo>
                      <a:pt x="1582" y="3137"/>
                    </a:lnTo>
                    <a:lnTo>
                      <a:pt x="1588" y="3139"/>
                    </a:lnTo>
                    <a:lnTo>
                      <a:pt x="1594" y="3130"/>
                    </a:lnTo>
                    <a:lnTo>
                      <a:pt x="1598" y="3114"/>
                    </a:lnTo>
                    <a:lnTo>
                      <a:pt x="1604" y="3082"/>
                    </a:lnTo>
                    <a:lnTo>
                      <a:pt x="1610" y="3035"/>
                    </a:lnTo>
                    <a:lnTo>
                      <a:pt x="1618" y="2980"/>
                    </a:lnTo>
                    <a:lnTo>
                      <a:pt x="1624" y="2914"/>
                    </a:lnTo>
                    <a:lnTo>
                      <a:pt x="1628" y="2851"/>
                    </a:lnTo>
                    <a:lnTo>
                      <a:pt x="1633" y="2772"/>
                    </a:lnTo>
                    <a:lnTo>
                      <a:pt x="1639" y="2682"/>
                    </a:lnTo>
                    <a:lnTo>
                      <a:pt x="1645" y="2580"/>
                    </a:lnTo>
                    <a:lnTo>
                      <a:pt x="1651" y="2480"/>
                    </a:lnTo>
                    <a:lnTo>
                      <a:pt x="1657" y="2356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3" name="Line 16"/>
              <p:cNvSpPr>
                <a:spLocks noChangeShapeType="1"/>
              </p:cNvSpPr>
              <p:nvPr/>
            </p:nvSpPr>
            <p:spPr bwMode="auto">
              <a:xfrm flipV="1">
                <a:off x="4685" y="2110"/>
                <a:ext cx="16" cy="38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9257" name="Group 17"/>
            <p:cNvGrpSpPr>
              <a:grpSpLocks/>
            </p:cNvGrpSpPr>
            <p:nvPr/>
          </p:nvGrpSpPr>
          <p:grpSpPr bwMode="auto">
            <a:xfrm>
              <a:off x="8806656" y="4977928"/>
              <a:ext cx="3779837" cy="1843088"/>
              <a:chOff x="3027" y="1312"/>
              <a:chExt cx="1674" cy="1569"/>
            </a:xfrm>
          </p:grpSpPr>
          <p:sp>
            <p:nvSpPr>
              <p:cNvPr id="9258" name="Freeform 18"/>
              <p:cNvSpPr>
                <a:spLocks/>
              </p:cNvSpPr>
              <p:nvPr/>
            </p:nvSpPr>
            <p:spPr bwMode="auto">
              <a:xfrm>
                <a:off x="3027" y="1312"/>
                <a:ext cx="829" cy="1569"/>
              </a:xfrm>
              <a:custGeom>
                <a:avLst/>
                <a:gdLst>
                  <a:gd name="T0" fmla="*/ 1 w 1658"/>
                  <a:gd name="T1" fmla="*/ 2 h 3139"/>
                  <a:gd name="T2" fmla="*/ 1 w 1658"/>
                  <a:gd name="T3" fmla="*/ 1 h 3139"/>
                  <a:gd name="T4" fmla="*/ 1 w 1658"/>
                  <a:gd name="T5" fmla="*/ 0 h 3139"/>
                  <a:gd name="T6" fmla="*/ 1 w 1658"/>
                  <a:gd name="T7" fmla="*/ 0 h 3139"/>
                  <a:gd name="T8" fmla="*/ 1 w 1658"/>
                  <a:gd name="T9" fmla="*/ 0 h 3139"/>
                  <a:gd name="T10" fmla="*/ 1 w 1658"/>
                  <a:gd name="T11" fmla="*/ 0 h 3139"/>
                  <a:gd name="T12" fmla="*/ 1 w 1658"/>
                  <a:gd name="T13" fmla="*/ 2 h 3139"/>
                  <a:gd name="T14" fmla="*/ 1 w 1658"/>
                  <a:gd name="T15" fmla="*/ 6 h 3139"/>
                  <a:gd name="T16" fmla="*/ 1 w 1658"/>
                  <a:gd name="T17" fmla="*/ 10 h 3139"/>
                  <a:gd name="T18" fmla="*/ 2 w 1658"/>
                  <a:gd name="T19" fmla="*/ 11 h 3139"/>
                  <a:gd name="T20" fmla="*/ 2 w 1658"/>
                  <a:gd name="T21" fmla="*/ 12 h 3139"/>
                  <a:gd name="T22" fmla="*/ 2 w 1658"/>
                  <a:gd name="T23" fmla="*/ 12 h 3139"/>
                  <a:gd name="T24" fmla="*/ 2 w 1658"/>
                  <a:gd name="T25" fmla="*/ 11 h 3139"/>
                  <a:gd name="T26" fmla="*/ 2 w 1658"/>
                  <a:gd name="T27" fmla="*/ 10 h 3139"/>
                  <a:gd name="T28" fmla="*/ 2 w 1658"/>
                  <a:gd name="T29" fmla="*/ 8 h 3139"/>
                  <a:gd name="T30" fmla="*/ 2 w 1658"/>
                  <a:gd name="T31" fmla="*/ 4 h 3139"/>
                  <a:gd name="T32" fmla="*/ 2 w 1658"/>
                  <a:gd name="T33" fmla="*/ 2 h 3139"/>
                  <a:gd name="T34" fmla="*/ 2 w 1658"/>
                  <a:gd name="T35" fmla="*/ 0 h 3139"/>
                  <a:gd name="T36" fmla="*/ 2 w 1658"/>
                  <a:gd name="T37" fmla="*/ 0 h 3139"/>
                  <a:gd name="T38" fmla="*/ 3 w 1658"/>
                  <a:gd name="T39" fmla="*/ 0 h 3139"/>
                  <a:gd name="T40" fmla="*/ 3 w 1658"/>
                  <a:gd name="T41" fmla="*/ 0 h 3139"/>
                  <a:gd name="T42" fmla="*/ 3 w 1658"/>
                  <a:gd name="T43" fmla="*/ 1 h 3139"/>
                  <a:gd name="T44" fmla="*/ 3 w 1658"/>
                  <a:gd name="T45" fmla="*/ 3 h 3139"/>
                  <a:gd name="T46" fmla="*/ 3 w 1658"/>
                  <a:gd name="T47" fmla="*/ 9 h 3139"/>
                  <a:gd name="T48" fmla="*/ 3 w 1658"/>
                  <a:gd name="T49" fmla="*/ 11 h 3139"/>
                  <a:gd name="T50" fmla="*/ 3 w 1658"/>
                  <a:gd name="T51" fmla="*/ 12 h 3139"/>
                  <a:gd name="T52" fmla="*/ 3 w 1658"/>
                  <a:gd name="T53" fmla="*/ 12 h 3139"/>
                  <a:gd name="T54" fmla="*/ 3 w 1658"/>
                  <a:gd name="T55" fmla="*/ 11 h 3139"/>
                  <a:gd name="T56" fmla="*/ 3 w 1658"/>
                  <a:gd name="T57" fmla="*/ 10 h 3139"/>
                  <a:gd name="T58" fmla="*/ 4 w 1658"/>
                  <a:gd name="T59" fmla="*/ 9 h 3139"/>
                  <a:gd name="T60" fmla="*/ 4 w 1658"/>
                  <a:gd name="T61" fmla="*/ 4 h 3139"/>
                  <a:gd name="T62" fmla="*/ 4 w 1658"/>
                  <a:gd name="T63" fmla="*/ 2 h 3139"/>
                  <a:gd name="T64" fmla="*/ 4 w 1658"/>
                  <a:gd name="T65" fmla="*/ 0 h 3139"/>
                  <a:gd name="T66" fmla="*/ 4 w 1658"/>
                  <a:gd name="T67" fmla="*/ 0 h 3139"/>
                  <a:gd name="T68" fmla="*/ 4 w 1658"/>
                  <a:gd name="T69" fmla="*/ 0 h 3139"/>
                  <a:gd name="T70" fmla="*/ 4 w 1658"/>
                  <a:gd name="T71" fmla="*/ 0 h 3139"/>
                  <a:gd name="T72" fmla="*/ 4 w 1658"/>
                  <a:gd name="T73" fmla="*/ 1 h 3139"/>
                  <a:gd name="T74" fmla="*/ 4 w 1658"/>
                  <a:gd name="T75" fmla="*/ 2 h 3139"/>
                  <a:gd name="T76" fmla="*/ 5 w 1658"/>
                  <a:gd name="T77" fmla="*/ 9 h 3139"/>
                  <a:gd name="T78" fmla="*/ 5 w 1658"/>
                  <a:gd name="T79" fmla="*/ 10 h 3139"/>
                  <a:gd name="T80" fmla="*/ 5 w 1658"/>
                  <a:gd name="T81" fmla="*/ 11 h 3139"/>
                  <a:gd name="T82" fmla="*/ 5 w 1658"/>
                  <a:gd name="T83" fmla="*/ 12 h 3139"/>
                  <a:gd name="T84" fmla="*/ 5 w 1658"/>
                  <a:gd name="T85" fmla="*/ 12 h 3139"/>
                  <a:gd name="T86" fmla="*/ 5 w 1658"/>
                  <a:gd name="T87" fmla="*/ 11 h 3139"/>
                  <a:gd name="T88" fmla="*/ 5 w 1658"/>
                  <a:gd name="T89" fmla="*/ 10 h 3139"/>
                  <a:gd name="T90" fmla="*/ 5 w 1658"/>
                  <a:gd name="T91" fmla="*/ 8 h 3139"/>
                  <a:gd name="T92" fmla="*/ 5 w 1658"/>
                  <a:gd name="T93" fmla="*/ 4 h 3139"/>
                  <a:gd name="T94" fmla="*/ 6 w 1658"/>
                  <a:gd name="T95" fmla="*/ 1 h 3139"/>
                  <a:gd name="T96" fmla="*/ 6 w 1658"/>
                  <a:gd name="T97" fmla="*/ 0 h 3139"/>
                  <a:gd name="T98" fmla="*/ 6 w 1658"/>
                  <a:gd name="T99" fmla="*/ 0 h 3139"/>
                  <a:gd name="T100" fmla="*/ 6 w 1658"/>
                  <a:gd name="T101" fmla="*/ 0 h 3139"/>
                  <a:gd name="T102" fmla="*/ 6 w 1658"/>
                  <a:gd name="T103" fmla="*/ 0 h 3139"/>
                  <a:gd name="T104" fmla="*/ 6 w 1658"/>
                  <a:gd name="T105" fmla="*/ 1 h 3139"/>
                  <a:gd name="T106" fmla="*/ 6 w 1658"/>
                  <a:gd name="T107" fmla="*/ 3 h 3139"/>
                  <a:gd name="T108" fmla="*/ 6 w 1658"/>
                  <a:gd name="T109" fmla="*/ 8 h 3139"/>
                  <a:gd name="T110" fmla="*/ 6 w 1658"/>
                  <a:gd name="T111" fmla="*/ 10 h 3139"/>
                  <a:gd name="T112" fmla="*/ 6 w 1658"/>
                  <a:gd name="T113" fmla="*/ 11 h 3139"/>
                  <a:gd name="T114" fmla="*/ 7 w 1658"/>
                  <a:gd name="T115" fmla="*/ 12 h 3139"/>
                  <a:gd name="T116" fmla="*/ 7 w 1658"/>
                  <a:gd name="T117" fmla="*/ 12 h 3139"/>
                  <a:gd name="T118" fmla="*/ 7 w 1658"/>
                  <a:gd name="T119" fmla="*/ 11 h 3139"/>
                  <a:gd name="T120" fmla="*/ 7 w 1658"/>
                  <a:gd name="T121" fmla="*/ 9 h 3139"/>
                  <a:gd name="T122" fmla="*/ 7 w 1658"/>
                  <a:gd name="T123" fmla="*/ 7 h 31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58" h="3139">
                    <a:moveTo>
                      <a:pt x="0" y="1178"/>
                    </a:moveTo>
                    <a:lnTo>
                      <a:pt x="7" y="1029"/>
                    </a:lnTo>
                    <a:lnTo>
                      <a:pt x="13" y="890"/>
                    </a:lnTo>
                    <a:lnTo>
                      <a:pt x="19" y="746"/>
                    </a:lnTo>
                    <a:lnTo>
                      <a:pt x="25" y="631"/>
                    </a:lnTo>
                    <a:lnTo>
                      <a:pt x="33" y="519"/>
                    </a:lnTo>
                    <a:lnTo>
                      <a:pt x="35" y="489"/>
                    </a:lnTo>
                    <a:lnTo>
                      <a:pt x="43" y="358"/>
                    </a:lnTo>
                    <a:lnTo>
                      <a:pt x="49" y="265"/>
                    </a:lnTo>
                    <a:lnTo>
                      <a:pt x="55" y="191"/>
                    </a:lnTo>
                    <a:lnTo>
                      <a:pt x="60" y="138"/>
                    </a:lnTo>
                    <a:lnTo>
                      <a:pt x="64" y="99"/>
                    </a:lnTo>
                    <a:lnTo>
                      <a:pt x="68" y="73"/>
                    </a:lnTo>
                    <a:lnTo>
                      <a:pt x="74" y="42"/>
                    </a:lnTo>
                    <a:lnTo>
                      <a:pt x="78" y="18"/>
                    </a:lnTo>
                    <a:lnTo>
                      <a:pt x="84" y="4"/>
                    </a:lnTo>
                    <a:lnTo>
                      <a:pt x="90" y="4"/>
                    </a:lnTo>
                    <a:lnTo>
                      <a:pt x="96" y="8"/>
                    </a:lnTo>
                    <a:lnTo>
                      <a:pt x="102" y="24"/>
                    </a:lnTo>
                    <a:lnTo>
                      <a:pt x="102" y="28"/>
                    </a:lnTo>
                    <a:lnTo>
                      <a:pt x="108" y="55"/>
                    </a:lnTo>
                    <a:lnTo>
                      <a:pt x="111" y="89"/>
                    </a:lnTo>
                    <a:lnTo>
                      <a:pt x="117" y="142"/>
                    </a:lnTo>
                    <a:lnTo>
                      <a:pt x="123" y="205"/>
                    </a:lnTo>
                    <a:lnTo>
                      <a:pt x="131" y="295"/>
                    </a:lnTo>
                    <a:lnTo>
                      <a:pt x="135" y="370"/>
                    </a:lnTo>
                    <a:lnTo>
                      <a:pt x="141" y="452"/>
                    </a:lnTo>
                    <a:lnTo>
                      <a:pt x="147" y="536"/>
                    </a:lnTo>
                    <a:lnTo>
                      <a:pt x="153" y="664"/>
                    </a:lnTo>
                    <a:lnTo>
                      <a:pt x="163" y="868"/>
                    </a:lnTo>
                    <a:lnTo>
                      <a:pt x="170" y="1009"/>
                    </a:lnTo>
                    <a:lnTo>
                      <a:pt x="204" y="1791"/>
                    </a:lnTo>
                    <a:lnTo>
                      <a:pt x="225" y="2280"/>
                    </a:lnTo>
                    <a:lnTo>
                      <a:pt x="231" y="2395"/>
                    </a:lnTo>
                    <a:lnTo>
                      <a:pt x="237" y="2515"/>
                    </a:lnTo>
                    <a:lnTo>
                      <a:pt x="247" y="2692"/>
                    </a:lnTo>
                    <a:lnTo>
                      <a:pt x="255" y="2808"/>
                    </a:lnTo>
                    <a:lnTo>
                      <a:pt x="261" y="2886"/>
                    </a:lnTo>
                    <a:lnTo>
                      <a:pt x="265" y="2941"/>
                    </a:lnTo>
                    <a:lnTo>
                      <a:pt x="270" y="2994"/>
                    </a:lnTo>
                    <a:lnTo>
                      <a:pt x="270" y="3006"/>
                    </a:lnTo>
                    <a:lnTo>
                      <a:pt x="276" y="3055"/>
                    </a:lnTo>
                    <a:lnTo>
                      <a:pt x="282" y="3090"/>
                    </a:lnTo>
                    <a:lnTo>
                      <a:pt x="288" y="3116"/>
                    </a:lnTo>
                    <a:lnTo>
                      <a:pt x="294" y="3135"/>
                    </a:lnTo>
                    <a:lnTo>
                      <a:pt x="298" y="3139"/>
                    </a:lnTo>
                    <a:lnTo>
                      <a:pt x="304" y="3137"/>
                    </a:lnTo>
                    <a:lnTo>
                      <a:pt x="306" y="3137"/>
                    </a:lnTo>
                    <a:lnTo>
                      <a:pt x="310" y="3122"/>
                    </a:lnTo>
                    <a:lnTo>
                      <a:pt x="316" y="3100"/>
                    </a:lnTo>
                    <a:lnTo>
                      <a:pt x="320" y="3063"/>
                    </a:lnTo>
                    <a:lnTo>
                      <a:pt x="327" y="3008"/>
                    </a:lnTo>
                    <a:lnTo>
                      <a:pt x="333" y="2941"/>
                    </a:lnTo>
                    <a:lnTo>
                      <a:pt x="339" y="2876"/>
                    </a:lnTo>
                    <a:lnTo>
                      <a:pt x="345" y="2804"/>
                    </a:lnTo>
                    <a:lnTo>
                      <a:pt x="349" y="2733"/>
                    </a:lnTo>
                    <a:lnTo>
                      <a:pt x="355" y="2629"/>
                    </a:lnTo>
                    <a:lnTo>
                      <a:pt x="363" y="2501"/>
                    </a:lnTo>
                    <a:lnTo>
                      <a:pt x="373" y="2289"/>
                    </a:lnTo>
                    <a:lnTo>
                      <a:pt x="378" y="2170"/>
                    </a:lnTo>
                    <a:lnTo>
                      <a:pt x="384" y="2019"/>
                    </a:lnTo>
                    <a:lnTo>
                      <a:pt x="404" y="1569"/>
                    </a:lnTo>
                    <a:lnTo>
                      <a:pt x="406" y="1524"/>
                    </a:lnTo>
                    <a:lnTo>
                      <a:pt x="418" y="1269"/>
                    </a:lnTo>
                    <a:lnTo>
                      <a:pt x="429" y="1009"/>
                    </a:lnTo>
                    <a:lnTo>
                      <a:pt x="435" y="880"/>
                    </a:lnTo>
                    <a:lnTo>
                      <a:pt x="439" y="770"/>
                    </a:lnTo>
                    <a:lnTo>
                      <a:pt x="451" y="578"/>
                    </a:lnTo>
                    <a:lnTo>
                      <a:pt x="457" y="448"/>
                    </a:lnTo>
                    <a:lnTo>
                      <a:pt x="463" y="358"/>
                    </a:lnTo>
                    <a:lnTo>
                      <a:pt x="469" y="289"/>
                    </a:lnTo>
                    <a:lnTo>
                      <a:pt x="473" y="228"/>
                    </a:lnTo>
                    <a:lnTo>
                      <a:pt x="475" y="216"/>
                    </a:lnTo>
                    <a:lnTo>
                      <a:pt x="481" y="146"/>
                    </a:lnTo>
                    <a:lnTo>
                      <a:pt x="486" y="95"/>
                    </a:lnTo>
                    <a:lnTo>
                      <a:pt x="492" y="53"/>
                    </a:lnTo>
                    <a:lnTo>
                      <a:pt x="498" y="26"/>
                    </a:lnTo>
                    <a:lnTo>
                      <a:pt x="502" y="6"/>
                    </a:lnTo>
                    <a:lnTo>
                      <a:pt x="508" y="0"/>
                    </a:lnTo>
                    <a:lnTo>
                      <a:pt x="514" y="2"/>
                    </a:lnTo>
                    <a:lnTo>
                      <a:pt x="518" y="12"/>
                    </a:lnTo>
                    <a:lnTo>
                      <a:pt x="524" y="32"/>
                    </a:lnTo>
                    <a:lnTo>
                      <a:pt x="530" y="71"/>
                    </a:lnTo>
                    <a:lnTo>
                      <a:pt x="535" y="114"/>
                    </a:lnTo>
                    <a:lnTo>
                      <a:pt x="541" y="173"/>
                    </a:lnTo>
                    <a:lnTo>
                      <a:pt x="547" y="236"/>
                    </a:lnTo>
                    <a:lnTo>
                      <a:pt x="551" y="299"/>
                    </a:lnTo>
                    <a:lnTo>
                      <a:pt x="557" y="383"/>
                    </a:lnTo>
                    <a:lnTo>
                      <a:pt x="565" y="499"/>
                    </a:lnTo>
                    <a:lnTo>
                      <a:pt x="575" y="699"/>
                    </a:lnTo>
                    <a:lnTo>
                      <a:pt x="581" y="817"/>
                    </a:lnTo>
                    <a:lnTo>
                      <a:pt x="588" y="966"/>
                    </a:lnTo>
                    <a:lnTo>
                      <a:pt x="610" y="1441"/>
                    </a:lnTo>
                    <a:lnTo>
                      <a:pt x="638" y="2085"/>
                    </a:lnTo>
                    <a:lnTo>
                      <a:pt x="643" y="2215"/>
                    </a:lnTo>
                    <a:lnTo>
                      <a:pt x="657" y="2501"/>
                    </a:lnTo>
                    <a:lnTo>
                      <a:pt x="663" y="2619"/>
                    </a:lnTo>
                    <a:lnTo>
                      <a:pt x="669" y="2706"/>
                    </a:lnTo>
                    <a:lnTo>
                      <a:pt x="673" y="2784"/>
                    </a:lnTo>
                    <a:lnTo>
                      <a:pt x="677" y="2829"/>
                    </a:lnTo>
                    <a:lnTo>
                      <a:pt x="685" y="2914"/>
                    </a:lnTo>
                    <a:lnTo>
                      <a:pt x="691" y="2984"/>
                    </a:lnTo>
                    <a:lnTo>
                      <a:pt x="696" y="3045"/>
                    </a:lnTo>
                    <a:lnTo>
                      <a:pt x="702" y="3082"/>
                    </a:lnTo>
                    <a:lnTo>
                      <a:pt x="706" y="3110"/>
                    </a:lnTo>
                    <a:lnTo>
                      <a:pt x="710" y="3126"/>
                    </a:lnTo>
                    <a:lnTo>
                      <a:pt x="716" y="3137"/>
                    </a:lnTo>
                    <a:lnTo>
                      <a:pt x="722" y="3137"/>
                    </a:lnTo>
                    <a:lnTo>
                      <a:pt x="726" y="3128"/>
                    </a:lnTo>
                    <a:lnTo>
                      <a:pt x="734" y="3110"/>
                    </a:lnTo>
                    <a:lnTo>
                      <a:pt x="738" y="3079"/>
                    </a:lnTo>
                    <a:lnTo>
                      <a:pt x="746" y="3035"/>
                    </a:lnTo>
                    <a:lnTo>
                      <a:pt x="749" y="2988"/>
                    </a:lnTo>
                    <a:lnTo>
                      <a:pt x="755" y="2937"/>
                    </a:lnTo>
                    <a:lnTo>
                      <a:pt x="759" y="2867"/>
                    </a:lnTo>
                    <a:lnTo>
                      <a:pt x="767" y="2774"/>
                    </a:lnTo>
                    <a:lnTo>
                      <a:pt x="775" y="2635"/>
                    </a:lnTo>
                    <a:lnTo>
                      <a:pt x="779" y="2582"/>
                    </a:lnTo>
                    <a:lnTo>
                      <a:pt x="785" y="2480"/>
                    </a:lnTo>
                    <a:lnTo>
                      <a:pt x="791" y="2360"/>
                    </a:lnTo>
                    <a:lnTo>
                      <a:pt x="799" y="2191"/>
                    </a:lnTo>
                    <a:lnTo>
                      <a:pt x="812" y="1873"/>
                    </a:lnTo>
                    <a:lnTo>
                      <a:pt x="820" y="1710"/>
                    </a:lnTo>
                    <a:lnTo>
                      <a:pt x="838" y="1253"/>
                    </a:lnTo>
                    <a:lnTo>
                      <a:pt x="846" y="1088"/>
                    </a:lnTo>
                    <a:lnTo>
                      <a:pt x="861" y="768"/>
                    </a:lnTo>
                    <a:lnTo>
                      <a:pt x="867" y="640"/>
                    </a:lnTo>
                    <a:lnTo>
                      <a:pt x="873" y="546"/>
                    </a:lnTo>
                    <a:lnTo>
                      <a:pt x="877" y="456"/>
                    </a:lnTo>
                    <a:lnTo>
                      <a:pt x="879" y="426"/>
                    </a:lnTo>
                    <a:lnTo>
                      <a:pt x="887" y="311"/>
                    </a:lnTo>
                    <a:lnTo>
                      <a:pt x="895" y="226"/>
                    </a:lnTo>
                    <a:lnTo>
                      <a:pt x="901" y="156"/>
                    </a:lnTo>
                    <a:lnTo>
                      <a:pt x="905" y="108"/>
                    </a:lnTo>
                    <a:lnTo>
                      <a:pt x="910" y="71"/>
                    </a:lnTo>
                    <a:lnTo>
                      <a:pt x="914" y="48"/>
                    </a:lnTo>
                    <a:lnTo>
                      <a:pt x="918" y="24"/>
                    </a:lnTo>
                    <a:lnTo>
                      <a:pt x="924" y="8"/>
                    </a:lnTo>
                    <a:lnTo>
                      <a:pt x="930" y="4"/>
                    </a:lnTo>
                    <a:lnTo>
                      <a:pt x="936" y="6"/>
                    </a:lnTo>
                    <a:lnTo>
                      <a:pt x="942" y="20"/>
                    </a:lnTo>
                    <a:lnTo>
                      <a:pt x="946" y="44"/>
                    </a:lnTo>
                    <a:lnTo>
                      <a:pt x="948" y="50"/>
                    </a:lnTo>
                    <a:lnTo>
                      <a:pt x="954" y="85"/>
                    </a:lnTo>
                    <a:lnTo>
                      <a:pt x="958" y="122"/>
                    </a:lnTo>
                    <a:lnTo>
                      <a:pt x="963" y="181"/>
                    </a:lnTo>
                    <a:lnTo>
                      <a:pt x="969" y="254"/>
                    </a:lnTo>
                    <a:lnTo>
                      <a:pt x="977" y="360"/>
                    </a:lnTo>
                    <a:lnTo>
                      <a:pt x="981" y="430"/>
                    </a:lnTo>
                    <a:lnTo>
                      <a:pt x="987" y="523"/>
                    </a:lnTo>
                    <a:lnTo>
                      <a:pt x="993" y="613"/>
                    </a:lnTo>
                    <a:lnTo>
                      <a:pt x="999" y="746"/>
                    </a:lnTo>
                    <a:lnTo>
                      <a:pt x="1014" y="1098"/>
                    </a:lnTo>
                    <a:lnTo>
                      <a:pt x="1022" y="1267"/>
                    </a:lnTo>
                    <a:lnTo>
                      <a:pt x="1050" y="1881"/>
                    </a:lnTo>
                    <a:lnTo>
                      <a:pt x="1069" y="2333"/>
                    </a:lnTo>
                    <a:lnTo>
                      <a:pt x="1075" y="2444"/>
                    </a:lnTo>
                    <a:lnTo>
                      <a:pt x="1081" y="2549"/>
                    </a:lnTo>
                    <a:lnTo>
                      <a:pt x="1083" y="2586"/>
                    </a:lnTo>
                    <a:lnTo>
                      <a:pt x="1093" y="2753"/>
                    </a:lnTo>
                    <a:lnTo>
                      <a:pt x="1101" y="2863"/>
                    </a:lnTo>
                    <a:lnTo>
                      <a:pt x="1107" y="2933"/>
                    </a:lnTo>
                    <a:lnTo>
                      <a:pt x="1111" y="2984"/>
                    </a:lnTo>
                    <a:lnTo>
                      <a:pt x="1115" y="3029"/>
                    </a:lnTo>
                    <a:lnTo>
                      <a:pt x="1117" y="3041"/>
                    </a:lnTo>
                    <a:lnTo>
                      <a:pt x="1122" y="3077"/>
                    </a:lnTo>
                    <a:lnTo>
                      <a:pt x="1128" y="3106"/>
                    </a:lnTo>
                    <a:lnTo>
                      <a:pt x="1132" y="3126"/>
                    </a:lnTo>
                    <a:lnTo>
                      <a:pt x="1138" y="3137"/>
                    </a:lnTo>
                    <a:lnTo>
                      <a:pt x="1144" y="3137"/>
                    </a:lnTo>
                    <a:lnTo>
                      <a:pt x="1150" y="3128"/>
                    </a:lnTo>
                    <a:lnTo>
                      <a:pt x="1150" y="3126"/>
                    </a:lnTo>
                    <a:lnTo>
                      <a:pt x="1156" y="3102"/>
                    </a:lnTo>
                    <a:lnTo>
                      <a:pt x="1160" y="3077"/>
                    </a:lnTo>
                    <a:lnTo>
                      <a:pt x="1166" y="3031"/>
                    </a:lnTo>
                    <a:lnTo>
                      <a:pt x="1171" y="2965"/>
                    </a:lnTo>
                    <a:lnTo>
                      <a:pt x="1179" y="2888"/>
                    </a:lnTo>
                    <a:lnTo>
                      <a:pt x="1183" y="2821"/>
                    </a:lnTo>
                    <a:lnTo>
                      <a:pt x="1189" y="2745"/>
                    </a:lnTo>
                    <a:lnTo>
                      <a:pt x="1195" y="2666"/>
                    </a:lnTo>
                    <a:lnTo>
                      <a:pt x="1201" y="2552"/>
                    </a:lnTo>
                    <a:lnTo>
                      <a:pt x="1207" y="2419"/>
                    </a:lnTo>
                    <a:lnTo>
                      <a:pt x="1219" y="2207"/>
                    </a:lnTo>
                    <a:lnTo>
                      <a:pt x="1224" y="2077"/>
                    </a:lnTo>
                    <a:lnTo>
                      <a:pt x="1232" y="1881"/>
                    </a:lnTo>
                    <a:lnTo>
                      <a:pt x="1248" y="1504"/>
                    </a:lnTo>
                    <a:lnTo>
                      <a:pt x="1252" y="1432"/>
                    </a:lnTo>
                    <a:lnTo>
                      <a:pt x="1262" y="1184"/>
                    </a:lnTo>
                    <a:lnTo>
                      <a:pt x="1274" y="958"/>
                    </a:lnTo>
                    <a:lnTo>
                      <a:pt x="1279" y="813"/>
                    </a:lnTo>
                    <a:lnTo>
                      <a:pt x="1285" y="691"/>
                    </a:lnTo>
                    <a:lnTo>
                      <a:pt x="1295" y="507"/>
                    </a:lnTo>
                    <a:lnTo>
                      <a:pt x="1303" y="383"/>
                    </a:lnTo>
                    <a:lnTo>
                      <a:pt x="1309" y="301"/>
                    </a:lnTo>
                    <a:lnTo>
                      <a:pt x="1313" y="240"/>
                    </a:lnTo>
                    <a:lnTo>
                      <a:pt x="1319" y="183"/>
                    </a:lnTo>
                    <a:lnTo>
                      <a:pt x="1319" y="169"/>
                    </a:lnTo>
                    <a:lnTo>
                      <a:pt x="1327" y="112"/>
                    </a:lnTo>
                    <a:lnTo>
                      <a:pt x="1332" y="71"/>
                    </a:lnTo>
                    <a:lnTo>
                      <a:pt x="1336" y="38"/>
                    </a:lnTo>
                    <a:lnTo>
                      <a:pt x="1342" y="14"/>
                    </a:lnTo>
                    <a:lnTo>
                      <a:pt x="1348" y="2"/>
                    </a:lnTo>
                    <a:lnTo>
                      <a:pt x="1352" y="0"/>
                    </a:lnTo>
                    <a:lnTo>
                      <a:pt x="1354" y="0"/>
                    </a:lnTo>
                    <a:lnTo>
                      <a:pt x="1358" y="8"/>
                    </a:lnTo>
                    <a:lnTo>
                      <a:pt x="1364" y="26"/>
                    </a:lnTo>
                    <a:lnTo>
                      <a:pt x="1368" y="53"/>
                    </a:lnTo>
                    <a:lnTo>
                      <a:pt x="1376" y="101"/>
                    </a:lnTo>
                    <a:lnTo>
                      <a:pt x="1382" y="158"/>
                    </a:lnTo>
                    <a:lnTo>
                      <a:pt x="1387" y="218"/>
                    </a:lnTo>
                    <a:lnTo>
                      <a:pt x="1393" y="287"/>
                    </a:lnTo>
                    <a:lnTo>
                      <a:pt x="1397" y="354"/>
                    </a:lnTo>
                    <a:lnTo>
                      <a:pt x="1403" y="452"/>
                    </a:lnTo>
                    <a:lnTo>
                      <a:pt x="1409" y="558"/>
                    </a:lnTo>
                    <a:lnTo>
                      <a:pt x="1421" y="778"/>
                    </a:lnTo>
                    <a:lnTo>
                      <a:pt x="1427" y="911"/>
                    </a:lnTo>
                    <a:lnTo>
                      <a:pt x="1454" y="1534"/>
                    </a:lnTo>
                    <a:lnTo>
                      <a:pt x="1470" y="1877"/>
                    </a:lnTo>
                    <a:lnTo>
                      <a:pt x="1478" y="2087"/>
                    </a:lnTo>
                    <a:lnTo>
                      <a:pt x="1486" y="2223"/>
                    </a:lnTo>
                    <a:lnTo>
                      <a:pt x="1489" y="2299"/>
                    </a:lnTo>
                    <a:lnTo>
                      <a:pt x="1503" y="2564"/>
                    </a:lnTo>
                    <a:lnTo>
                      <a:pt x="1509" y="2678"/>
                    </a:lnTo>
                    <a:lnTo>
                      <a:pt x="1513" y="2761"/>
                    </a:lnTo>
                    <a:lnTo>
                      <a:pt x="1519" y="2833"/>
                    </a:lnTo>
                    <a:lnTo>
                      <a:pt x="1523" y="2880"/>
                    </a:lnTo>
                    <a:lnTo>
                      <a:pt x="1529" y="2961"/>
                    </a:lnTo>
                    <a:lnTo>
                      <a:pt x="1535" y="3020"/>
                    </a:lnTo>
                    <a:lnTo>
                      <a:pt x="1541" y="3067"/>
                    </a:lnTo>
                    <a:lnTo>
                      <a:pt x="1546" y="3100"/>
                    </a:lnTo>
                    <a:lnTo>
                      <a:pt x="1550" y="3124"/>
                    </a:lnTo>
                    <a:lnTo>
                      <a:pt x="1556" y="3137"/>
                    </a:lnTo>
                    <a:lnTo>
                      <a:pt x="1562" y="3139"/>
                    </a:lnTo>
                    <a:lnTo>
                      <a:pt x="1566" y="3135"/>
                    </a:lnTo>
                    <a:lnTo>
                      <a:pt x="1572" y="3122"/>
                    </a:lnTo>
                    <a:lnTo>
                      <a:pt x="1578" y="3090"/>
                    </a:lnTo>
                    <a:lnTo>
                      <a:pt x="1584" y="3055"/>
                    </a:lnTo>
                    <a:lnTo>
                      <a:pt x="1590" y="3000"/>
                    </a:lnTo>
                    <a:lnTo>
                      <a:pt x="1595" y="2947"/>
                    </a:lnTo>
                    <a:lnTo>
                      <a:pt x="1599" y="2890"/>
                    </a:lnTo>
                    <a:lnTo>
                      <a:pt x="1605" y="2810"/>
                    </a:lnTo>
                    <a:lnTo>
                      <a:pt x="1613" y="2709"/>
                    </a:lnTo>
                    <a:lnTo>
                      <a:pt x="1621" y="2547"/>
                    </a:lnTo>
                    <a:lnTo>
                      <a:pt x="1623" y="2509"/>
                    </a:lnTo>
                    <a:lnTo>
                      <a:pt x="1631" y="2374"/>
                    </a:lnTo>
                    <a:lnTo>
                      <a:pt x="1639" y="2232"/>
                    </a:lnTo>
                    <a:lnTo>
                      <a:pt x="1645" y="2081"/>
                    </a:lnTo>
                    <a:lnTo>
                      <a:pt x="1652" y="1932"/>
                    </a:lnTo>
                    <a:lnTo>
                      <a:pt x="1658" y="1783"/>
                    </a:lnTo>
                  </a:path>
                </a:pathLst>
              </a:custGeom>
              <a:noFill/>
              <a:ln w="174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9" name="Freeform 19"/>
              <p:cNvSpPr>
                <a:spLocks/>
              </p:cNvSpPr>
              <p:nvPr/>
            </p:nvSpPr>
            <p:spPr bwMode="auto">
              <a:xfrm>
                <a:off x="3856" y="1312"/>
                <a:ext cx="829" cy="1569"/>
              </a:xfrm>
              <a:custGeom>
                <a:avLst/>
                <a:gdLst>
                  <a:gd name="T0" fmla="*/ 1 w 1657"/>
                  <a:gd name="T1" fmla="*/ 4 h 3139"/>
                  <a:gd name="T2" fmla="*/ 1 w 1657"/>
                  <a:gd name="T3" fmla="*/ 1 h 3139"/>
                  <a:gd name="T4" fmla="*/ 1 w 1657"/>
                  <a:gd name="T5" fmla="*/ 0 h 3139"/>
                  <a:gd name="T6" fmla="*/ 1 w 1657"/>
                  <a:gd name="T7" fmla="*/ 0 h 3139"/>
                  <a:gd name="T8" fmla="*/ 1 w 1657"/>
                  <a:gd name="T9" fmla="*/ 0 h 3139"/>
                  <a:gd name="T10" fmla="*/ 1 w 1657"/>
                  <a:gd name="T11" fmla="*/ 0 h 3139"/>
                  <a:gd name="T12" fmla="*/ 1 w 1657"/>
                  <a:gd name="T13" fmla="*/ 1 h 3139"/>
                  <a:gd name="T14" fmla="*/ 1 w 1657"/>
                  <a:gd name="T15" fmla="*/ 4 h 3139"/>
                  <a:gd name="T16" fmla="*/ 1 w 1657"/>
                  <a:gd name="T17" fmla="*/ 9 h 3139"/>
                  <a:gd name="T18" fmla="*/ 2 w 1657"/>
                  <a:gd name="T19" fmla="*/ 10 h 3139"/>
                  <a:gd name="T20" fmla="*/ 2 w 1657"/>
                  <a:gd name="T21" fmla="*/ 11 h 3139"/>
                  <a:gd name="T22" fmla="*/ 2 w 1657"/>
                  <a:gd name="T23" fmla="*/ 12 h 3139"/>
                  <a:gd name="T24" fmla="*/ 2 w 1657"/>
                  <a:gd name="T25" fmla="*/ 12 h 3139"/>
                  <a:gd name="T26" fmla="*/ 2 w 1657"/>
                  <a:gd name="T27" fmla="*/ 11 h 3139"/>
                  <a:gd name="T28" fmla="*/ 2 w 1657"/>
                  <a:gd name="T29" fmla="*/ 10 h 3139"/>
                  <a:gd name="T30" fmla="*/ 2 w 1657"/>
                  <a:gd name="T31" fmla="*/ 7 h 3139"/>
                  <a:gd name="T32" fmla="*/ 2 w 1657"/>
                  <a:gd name="T33" fmla="*/ 3 h 3139"/>
                  <a:gd name="T34" fmla="*/ 2 w 1657"/>
                  <a:gd name="T35" fmla="*/ 1 h 3139"/>
                  <a:gd name="T36" fmla="*/ 2 w 1657"/>
                  <a:gd name="T37" fmla="*/ 0 h 3139"/>
                  <a:gd name="T38" fmla="*/ 3 w 1657"/>
                  <a:gd name="T39" fmla="*/ 0 h 3139"/>
                  <a:gd name="T40" fmla="*/ 3 w 1657"/>
                  <a:gd name="T41" fmla="*/ 0 h 3139"/>
                  <a:gd name="T42" fmla="*/ 3 w 1657"/>
                  <a:gd name="T43" fmla="*/ 0 h 3139"/>
                  <a:gd name="T44" fmla="*/ 3 w 1657"/>
                  <a:gd name="T45" fmla="*/ 1 h 3139"/>
                  <a:gd name="T46" fmla="*/ 3 w 1657"/>
                  <a:gd name="T47" fmla="*/ 3 h 3139"/>
                  <a:gd name="T48" fmla="*/ 3 w 1657"/>
                  <a:gd name="T49" fmla="*/ 8 h 3139"/>
                  <a:gd name="T50" fmla="*/ 3 w 1657"/>
                  <a:gd name="T51" fmla="*/ 10 h 3139"/>
                  <a:gd name="T52" fmla="*/ 3 w 1657"/>
                  <a:gd name="T53" fmla="*/ 11 h 3139"/>
                  <a:gd name="T54" fmla="*/ 3 w 1657"/>
                  <a:gd name="T55" fmla="*/ 12 h 3139"/>
                  <a:gd name="T56" fmla="*/ 3 w 1657"/>
                  <a:gd name="T57" fmla="*/ 11 h 3139"/>
                  <a:gd name="T58" fmla="*/ 4 w 1657"/>
                  <a:gd name="T59" fmla="*/ 11 h 3139"/>
                  <a:gd name="T60" fmla="*/ 4 w 1657"/>
                  <a:gd name="T61" fmla="*/ 9 h 3139"/>
                  <a:gd name="T62" fmla="*/ 4 w 1657"/>
                  <a:gd name="T63" fmla="*/ 5 h 3139"/>
                  <a:gd name="T64" fmla="*/ 4 w 1657"/>
                  <a:gd name="T65" fmla="*/ 2 h 3139"/>
                  <a:gd name="T66" fmla="*/ 4 w 1657"/>
                  <a:gd name="T67" fmla="*/ 1 h 3139"/>
                  <a:gd name="T68" fmla="*/ 4 w 1657"/>
                  <a:gd name="T69" fmla="*/ 0 h 3139"/>
                  <a:gd name="T70" fmla="*/ 4 w 1657"/>
                  <a:gd name="T71" fmla="*/ 0 h 3139"/>
                  <a:gd name="T72" fmla="*/ 4 w 1657"/>
                  <a:gd name="T73" fmla="*/ 0 h 3139"/>
                  <a:gd name="T74" fmla="*/ 4 w 1657"/>
                  <a:gd name="T75" fmla="*/ 1 h 3139"/>
                  <a:gd name="T76" fmla="*/ 5 w 1657"/>
                  <a:gd name="T77" fmla="*/ 3 h 3139"/>
                  <a:gd name="T78" fmla="*/ 5 w 1657"/>
                  <a:gd name="T79" fmla="*/ 8 h 3139"/>
                  <a:gd name="T80" fmla="*/ 5 w 1657"/>
                  <a:gd name="T81" fmla="*/ 10 h 3139"/>
                  <a:gd name="T82" fmla="*/ 5 w 1657"/>
                  <a:gd name="T83" fmla="*/ 11 h 3139"/>
                  <a:gd name="T84" fmla="*/ 5 w 1657"/>
                  <a:gd name="T85" fmla="*/ 12 h 3139"/>
                  <a:gd name="T86" fmla="*/ 5 w 1657"/>
                  <a:gd name="T87" fmla="*/ 12 h 3139"/>
                  <a:gd name="T88" fmla="*/ 5 w 1657"/>
                  <a:gd name="T89" fmla="*/ 11 h 3139"/>
                  <a:gd name="T90" fmla="*/ 5 w 1657"/>
                  <a:gd name="T91" fmla="*/ 10 h 3139"/>
                  <a:gd name="T92" fmla="*/ 5 w 1657"/>
                  <a:gd name="T93" fmla="*/ 7 h 3139"/>
                  <a:gd name="T94" fmla="*/ 6 w 1657"/>
                  <a:gd name="T95" fmla="*/ 4 h 3139"/>
                  <a:gd name="T96" fmla="*/ 6 w 1657"/>
                  <a:gd name="T97" fmla="*/ 2 h 3139"/>
                  <a:gd name="T98" fmla="*/ 6 w 1657"/>
                  <a:gd name="T99" fmla="*/ 0 h 3139"/>
                  <a:gd name="T100" fmla="*/ 6 w 1657"/>
                  <a:gd name="T101" fmla="*/ 0 h 3139"/>
                  <a:gd name="T102" fmla="*/ 6 w 1657"/>
                  <a:gd name="T103" fmla="*/ 0 h 3139"/>
                  <a:gd name="T104" fmla="*/ 6 w 1657"/>
                  <a:gd name="T105" fmla="*/ 0 h 3139"/>
                  <a:gd name="T106" fmla="*/ 6 w 1657"/>
                  <a:gd name="T107" fmla="*/ 1 h 3139"/>
                  <a:gd name="T108" fmla="*/ 6 w 1657"/>
                  <a:gd name="T109" fmla="*/ 3 h 3139"/>
                  <a:gd name="T110" fmla="*/ 6 w 1657"/>
                  <a:gd name="T111" fmla="*/ 8 h 3139"/>
                  <a:gd name="T112" fmla="*/ 7 w 1657"/>
                  <a:gd name="T113" fmla="*/ 10 h 3139"/>
                  <a:gd name="T114" fmla="*/ 7 w 1657"/>
                  <a:gd name="T115" fmla="*/ 11 h 3139"/>
                  <a:gd name="T116" fmla="*/ 7 w 1657"/>
                  <a:gd name="T117" fmla="*/ 12 h 3139"/>
                  <a:gd name="T118" fmla="*/ 7 w 1657"/>
                  <a:gd name="T119" fmla="*/ 12 h 3139"/>
                  <a:gd name="T120" fmla="*/ 7 w 1657"/>
                  <a:gd name="T121" fmla="*/ 11 h 3139"/>
                  <a:gd name="T122" fmla="*/ 7 w 1657"/>
                  <a:gd name="T123" fmla="*/ 10 h 31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57" h="3139">
                    <a:moveTo>
                      <a:pt x="0" y="1783"/>
                    </a:moveTo>
                    <a:lnTo>
                      <a:pt x="8" y="1559"/>
                    </a:lnTo>
                    <a:lnTo>
                      <a:pt x="18" y="1347"/>
                    </a:lnTo>
                    <a:lnTo>
                      <a:pt x="26" y="1149"/>
                    </a:lnTo>
                    <a:lnTo>
                      <a:pt x="34" y="1004"/>
                    </a:lnTo>
                    <a:lnTo>
                      <a:pt x="47" y="711"/>
                    </a:lnTo>
                    <a:lnTo>
                      <a:pt x="53" y="585"/>
                    </a:lnTo>
                    <a:lnTo>
                      <a:pt x="59" y="495"/>
                    </a:lnTo>
                    <a:lnTo>
                      <a:pt x="65" y="409"/>
                    </a:lnTo>
                    <a:lnTo>
                      <a:pt x="67" y="366"/>
                    </a:lnTo>
                    <a:lnTo>
                      <a:pt x="75" y="264"/>
                    </a:lnTo>
                    <a:lnTo>
                      <a:pt x="81" y="189"/>
                    </a:lnTo>
                    <a:lnTo>
                      <a:pt x="87" y="122"/>
                    </a:lnTo>
                    <a:lnTo>
                      <a:pt x="93" y="79"/>
                    </a:lnTo>
                    <a:lnTo>
                      <a:pt x="96" y="50"/>
                    </a:lnTo>
                    <a:lnTo>
                      <a:pt x="100" y="28"/>
                    </a:lnTo>
                    <a:lnTo>
                      <a:pt x="106" y="12"/>
                    </a:lnTo>
                    <a:lnTo>
                      <a:pt x="112" y="4"/>
                    </a:lnTo>
                    <a:lnTo>
                      <a:pt x="118" y="4"/>
                    </a:lnTo>
                    <a:lnTo>
                      <a:pt x="124" y="16"/>
                    </a:lnTo>
                    <a:lnTo>
                      <a:pt x="128" y="40"/>
                    </a:lnTo>
                    <a:lnTo>
                      <a:pt x="136" y="75"/>
                    </a:lnTo>
                    <a:lnTo>
                      <a:pt x="140" y="118"/>
                    </a:lnTo>
                    <a:lnTo>
                      <a:pt x="146" y="161"/>
                    </a:lnTo>
                    <a:lnTo>
                      <a:pt x="151" y="228"/>
                    </a:lnTo>
                    <a:lnTo>
                      <a:pt x="157" y="311"/>
                    </a:lnTo>
                    <a:lnTo>
                      <a:pt x="165" y="436"/>
                    </a:lnTo>
                    <a:lnTo>
                      <a:pt x="169" y="497"/>
                    </a:lnTo>
                    <a:lnTo>
                      <a:pt x="175" y="593"/>
                    </a:lnTo>
                    <a:lnTo>
                      <a:pt x="179" y="691"/>
                    </a:lnTo>
                    <a:lnTo>
                      <a:pt x="187" y="825"/>
                    </a:lnTo>
                    <a:lnTo>
                      <a:pt x="202" y="1184"/>
                    </a:lnTo>
                    <a:lnTo>
                      <a:pt x="210" y="1359"/>
                    </a:lnTo>
                    <a:lnTo>
                      <a:pt x="236" y="1938"/>
                    </a:lnTo>
                    <a:lnTo>
                      <a:pt x="236" y="1971"/>
                    </a:lnTo>
                    <a:lnTo>
                      <a:pt x="255" y="2370"/>
                    </a:lnTo>
                    <a:lnTo>
                      <a:pt x="261" y="2482"/>
                    </a:lnTo>
                    <a:lnTo>
                      <a:pt x="265" y="2582"/>
                    </a:lnTo>
                    <a:lnTo>
                      <a:pt x="271" y="2655"/>
                    </a:lnTo>
                    <a:lnTo>
                      <a:pt x="279" y="2786"/>
                    </a:lnTo>
                    <a:lnTo>
                      <a:pt x="285" y="2878"/>
                    </a:lnTo>
                    <a:lnTo>
                      <a:pt x="291" y="2953"/>
                    </a:lnTo>
                    <a:lnTo>
                      <a:pt x="297" y="3006"/>
                    </a:lnTo>
                    <a:lnTo>
                      <a:pt x="301" y="3045"/>
                    </a:lnTo>
                    <a:lnTo>
                      <a:pt x="305" y="3069"/>
                    </a:lnTo>
                    <a:lnTo>
                      <a:pt x="308" y="3100"/>
                    </a:lnTo>
                    <a:lnTo>
                      <a:pt x="314" y="3122"/>
                    </a:lnTo>
                    <a:lnTo>
                      <a:pt x="320" y="3135"/>
                    </a:lnTo>
                    <a:lnTo>
                      <a:pt x="326" y="3137"/>
                    </a:lnTo>
                    <a:lnTo>
                      <a:pt x="332" y="3130"/>
                    </a:lnTo>
                    <a:lnTo>
                      <a:pt x="336" y="3114"/>
                    </a:lnTo>
                    <a:lnTo>
                      <a:pt x="338" y="3110"/>
                    </a:lnTo>
                    <a:lnTo>
                      <a:pt x="344" y="3079"/>
                    </a:lnTo>
                    <a:lnTo>
                      <a:pt x="348" y="3045"/>
                    </a:lnTo>
                    <a:lnTo>
                      <a:pt x="354" y="2996"/>
                    </a:lnTo>
                    <a:lnTo>
                      <a:pt x="360" y="2922"/>
                    </a:lnTo>
                    <a:lnTo>
                      <a:pt x="367" y="2829"/>
                    </a:lnTo>
                    <a:lnTo>
                      <a:pt x="371" y="2763"/>
                    </a:lnTo>
                    <a:lnTo>
                      <a:pt x="377" y="2680"/>
                    </a:lnTo>
                    <a:lnTo>
                      <a:pt x="383" y="2584"/>
                    </a:lnTo>
                    <a:lnTo>
                      <a:pt x="389" y="2454"/>
                    </a:lnTo>
                    <a:lnTo>
                      <a:pt x="399" y="2242"/>
                    </a:lnTo>
                    <a:lnTo>
                      <a:pt x="405" y="2123"/>
                    </a:lnTo>
                    <a:lnTo>
                      <a:pt x="413" y="1979"/>
                    </a:lnTo>
                    <a:lnTo>
                      <a:pt x="420" y="1783"/>
                    </a:lnTo>
                    <a:lnTo>
                      <a:pt x="436" y="1430"/>
                    </a:lnTo>
                    <a:lnTo>
                      <a:pt x="440" y="1339"/>
                    </a:lnTo>
                    <a:lnTo>
                      <a:pt x="458" y="925"/>
                    </a:lnTo>
                    <a:lnTo>
                      <a:pt x="466" y="774"/>
                    </a:lnTo>
                    <a:lnTo>
                      <a:pt x="471" y="664"/>
                    </a:lnTo>
                    <a:lnTo>
                      <a:pt x="473" y="617"/>
                    </a:lnTo>
                    <a:lnTo>
                      <a:pt x="483" y="440"/>
                    </a:lnTo>
                    <a:lnTo>
                      <a:pt x="491" y="326"/>
                    </a:lnTo>
                    <a:lnTo>
                      <a:pt x="497" y="252"/>
                    </a:lnTo>
                    <a:lnTo>
                      <a:pt x="501" y="193"/>
                    </a:lnTo>
                    <a:lnTo>
                      <a:pt x="505" y="146"/>
                    </a:lnTo>
                    <a:lnTo>
                      <a:pt x="507" y="132"/>
                    </a:lnTo>
                    <a:lnTo>
                      <a:pt x="513" y="85"/>
                    </a:lnTo>
                    <a:lnTo>
                      <a:pt x="519" y="48"/>
                    </a:lnTo>
                    <a:lnTo>
                      <a:pt x="524" y="20"/>
                    </a:lnTo>
                    <a:lnTo>
                      <a:pt x="530" y="4"/>
                    </a:lnTo>
                    <a:lnTo>
                      <a:pt x="534" y="0"/>
                    </a:lnTo>
                    <a:lnTo>
                      <a:pt x="540" y="4"/>
                    </a:lnTo>
                    <a:lnTo>
                      <a:pt x="546" y="20"/>
                    </a:lnTo>
                    <a:lnTo>
                      <a:pt x="550" y="42"/>
                    </a:lnTo>
                    <a:lnTo>
                      <a:pt x="556" y="79"/>
                    </a:lnTo>
                    <a:lnTo>
                      <a:pt x="562" y="130"/>
                    </a:lnTo>
                    <a:lnTo>
                      <a:pt x="568" y="193"/>
                    </a:lnTo>
                    <a:lnTo>
                      <a:pt x="575" y="267"/>
                    </a:lnTo>
                    <a:lnTo>
                      <a:pt x="579" y="344"/>
                    </a:lnTo>
                    <a:lnTo>
                      <a:pt x="585" y="417"/>
                    </a:lnTo>
                    <a:lnTo>
                      <a:pt x="591" y="523"/>
                    </a:lnTo>
                    <a:lnTo>
                      <a:pt x="599" y="668"/>
                    </a:lnTo>
                    <a:lnTo>
                      <a:pt x="609" y="856"/>
                    </a:lnTo>
                    <a:lnTo>
                      <a:pt x="615" y="992"/>
                    </a:lnTo>
                    <a:lnTo>
                      <a:pt x="642" y="1626"/>
                    </a:lnTo>
                    <a:lnTo>
                      <a:pt x="654" y="1912"/>
                    </a:lnTo>
                    <a:lnTo>
                      <a:pt x="664" y="2138"/>
                    </a:lnTo>
                    <a:lnTo>
                      <a:pt x="670" y="2268"/>
                    </a:lnTo>
                    <a:lnTo>
                      <a:pt x="676" y="2376"/>
                    </a:lnTo>
                    <a:lnTo>
                      <a:pt x="687" y="2596"/>
                    </a:lnTo>
                    <a:lnTo>
                      <a:pt x="695" y="2715"/>
                    </a:lnTo>
                    <a:lnTo>
                      <a:pt x="699" y="2798"/>
                    </a:lnTo>
                    <a:lnTo>
                      <a:pt x="705" y="2867"/>
                    </a:lnTo>
                    <a:lnTo>
                      <a:pt x="709" y="2927"/>
                    </a:lnTo>
                    <a:lnTo>
                      <a:pt x="717" y="2996"/>
                    </a:lnTo>
                    <a:lnTo>
                      <a:pt x="723" y="3047"/>
                    </a:lnTo>
                    <a:lnTo>
                      <a:pt x="729" y="3088"/>
                    </a:lnTo>
                    <a:lnTo>
                      <a:pt x="732" y="3114"/>
                    </a:lnTo>
                    <a:lnTo>
                      <a:pt x="738" y="3134"/>
                    </a:lnTo>
                    <a:lnTo>
                      <a:pt x="744" y="3139"/>
                    </a:lnTo>
                    <a:lnTo>
                      <a:pt x="748" y="3137"/>
                    </a:lnTo>
                    <a:lnTo>
                      <a:pt x="754" y="3126"/>
                    </a:lnTo>
                    <a:lnTo>
                      <a:pt x="758" y="3104"/>
                    </a:lnTo>
                    <a:lnTo>
                      <a:pt x="766" y="3067"/>
                    </a:lnTo>
                    <a:lnTo>
                      <a:pt x="772" y="3020"/>
                    </a:lnTo>
                    <a:lnTo>
                      <a:pt x="778" y="2961"/>
                    </a:lnTo>
                    <a:lnTo>
                      <a:pt x="784" y="2900"/>
                    </a:lnTo>
                    <a:lnTo>
                      <a:pt x="787" y="2839"/>
                    </a:lnTo>
                    <a:lnTo>
                      <a:pt x="793" y="2749"/>
                    </a:lnTo>
                    <a:lnTo>
                      <a:pt x="801" y="2635"/>
                    </a:lnTo>
                    <a:lnTo>
                      <a:pt x="811" y="2433"/>
                    </a:lnTo>
                    <a:lnTo>
                      <a:pt x="817" y="2325"/>
                    </a:lnTo>
                    <a:lnTo>
                      <a:pt x="823" y="2179"/>
                    </a:lnTo>
                    <a:lnTo>
                      <a:pt x="833" y="1983"/>
                    </a:lnTo>
                    <a:lnTo>
                      <a:pt x="844" y="1689"/>
                    </a:lnTo>
                    <a:lnTo>
                      <a:pt x="854" y="1465"/>
                    </a:lnTo>
                    <a:lnTo>
                      <a:pt x="868" y="1145"/>
                    </a:lnTo>
                    <a:lnTo>
                      <a:pt x="876" y="998"/>
                    </a:lnTo>
                    <a:lnTo>
                      <a:pt x="880" y="915"/>
                    </a:lnTo>
                    <a:lnTo>
                      <a:pt x="891" y="654"/>
                    </a:lnTo>
                    <a:lnTo>
                      <a:pt x="899" y="531"/>
                    </a:lnTo>
                    <a:lnTo>
                      <a:pt x="903" y="440"/>
                    </a:lnTo>
                    <a:lnTo>
                      <a:pt x="909" y="362"/>
                    </a:lnTo>
                    <a:lnTo>
                      <a:pt x="913" y="309"/>
                    </a:lnTo>
                    <a:lnTo>
                      <a:pt x="919" y="220"/>
                    </a:lnTo>
                    <a:lnTo>
                      <a:pt x="927" y="154"/>
                    </a:lnTo>
                    <a:lnTo>
                      <a:pt x="931" y="99"/>
                    </a:lnTo>
                    <a:lnTo>
                      <a:pt x="937" y="61"/>
                    </a:lnTo>
                    <a:lnTo>
                      <a:pt x="941" y="32"/>
                    </a:lnTo>
                    <a:lnTo>
                      <a:pt x="946" y="12"/>
                    </a:lnTo>
                    <a:lnTo>
                      <a:pt x="952" y="2"/>
                    </a:lnTo>
                    <a:lnTo>
                      <a:pt x="956" y="2"/>
                    </a:lnTo>
                    <a:lnTo>
                      <a:pt x="962" y="12"/>
                    </a:lnTo>
                    <a:lnTo>
                      <a:pt x="968" y="32"/>
                    </a:lnTo>
                    <a:lnTo>
                      <a:pt x="974" y="63"/>
                    </a:lnTo>
                    <a:lnTo>
                      <a:pt x="980" y="106"/>
                    </a:lnTo>
                    <a:lnTo>
                      <a:pt x="986" y="156"/>
                    </a:lnTo>
                    <a:lnTo>
                      <a:pt x="990" y="205"/>
                    </a:lnTo>
                    <a:lnTo>
                      <a:pt x="996" y="277"/>
                    </a:lnTo>
                    <a:lnTo>
                      <a:pt x="1003" y="372"/>
                    </a:lnTo>
                    <a:lnTo>
                      <a:pt x="1011" y="521"/>
                    </a:lnTo>
                    <a:lnTo>
                      <a:pt x="1015" y="566"/>
                    </a:lnTo>
                    <a:lnTo>
                      <a:pt x="1019" y="668"/>
                    </a:lnTo>
                    <a:lnTo>
                      <a:pt x="1025" y="782"/>
                    </a:lnTo>
                    <a:lnTo>
                      <a:pt x="1035" y="960"/>
                    </a:lnTo>
                    <a:lnTo>
                      <a:pt x="1049" y="1276"/>
                    </a:lnTo>
                    <a:lnTo>
                      <a:pt x="1076" y="1948"/>
                    </a:lnTo>
                    <a:lnTo>
                      <a:pt x="1082" y="2058"/>
                    </a:lnTo>
                    <a:lnTo>
                      <a:pt x="1098" y="2403"/>
                    </a:lnTo>
                    <a:lnTo>
                      <a:pt x="1103" y="2523"/>
                    </a:lnTo>
                    <a:lnTo>
                      <a:pt x="1109" y="2617"/>
                    </a:lnTo>
                    <a:lnTo>
                      <a:pt x="1115" y="2702"/>
                    </a:lnTo>
                    <a:lnTo>
                      <a:pt x="1115" y="2721"/>
                    </a:lnTo>
                    <a:lnTo>
                      <a:pt x="1123" y="2833"/>
                    </a:lnTo>
                    <a:lnTo>
                      <a:pt x="1131" y="2918"/>
                    </a:lnTo>
                    <a:lnTo>
                      <a:pt x="1137" y="2988"/>
                    </a:lnTo>
                    <a:lnTo>
                      <a:pt x="1141" y="3035"/>
                    </a:lnTo>
                    <a:lnTo>
                      <a:pt x="1147" y="3071"/>
                    </a:lnTo>
                    <a:lnTo>
                      <a:pt x="1149" y="3094"/>
                    </a:lnTo>
                    <a:lnTo>
                      <a:pt x="1155" y="3116"/>
                    </a:lnTo>
                    <a:lnTo>
                      <a:pt x="1160" y="3134"/>
                    </a:lnTo>
                    <a:lnTo>
                      <a:pt x="1166" y="3137"/>
                    </a:lnTo>
                    <a:lnTo>
                      <a:pt x="1172" y="3130"/>
                    </a:lnTo>
                    <a:lnTo>
                      <a:pt x="1176" y="3116"/>
                    </a:lnTo>
                    <a:lnTo>
                      <a:pt x="1182" y="3092"/>
                    </a:lnTo>
                    <a:lnTo>
                      <a:pt x="1184" y="3088"/>
                    </a:lnTo>
                    <a:lnTo>
                      <a:pt x="1188" y="3053"/>
                    </a:lnTo>
                    <a:lnTo>
                      <a:pt x="1194" y="3012"/>
                    </a:lnTo>
                    <a:lnTo>
                      <a:pt x="1200" y="2953"/>
                    </a:lnTo>
                    <a:lnTo>
                      <a:pt x="1206" y="2867"/>
                    </a:lnTo>
                    <a:lnTo>
                      <a:pt x="1213" y="2761"/>
                    </a:lnTo>
                    <a:lnTo>
                      <a:pt x="1217" y="2702"/>
                    </a:lnTo>
                    <a:lnTo>
                      <a:pt x="1223" y="2611"/>
                    </a:lnTo>
                    <a:lnTo>
                      <a:pt x="1229" y="2505"/>
                    </a:lnTo>
                    <a:lnTo>
                      <a:pt x="1235" y="2362"/>
                    </a:lnTo>
                    <a:lnTo>
                      <a:pt x="1251" y="2032"/>
                    </a:lnTo>
                    <a:lnTo>
                      <a:pt x="1259" y="1869"/>
                    </a:lnTo>
                    <a:lnTo>
                      <a:pt x="1272" y="1559"/>
                    </a:lnTo>
                    <a:lnTo>
                      <a:pt x="1280" y="1335"/>
                    </a:lnTo>
                    <a:lnTo>
                      <a:pt x="1284" y="1251"/>
                    </a:lnTo>
                    <a:lnTo>
                      <a:pt x="1302" y="866"/>
                    </a:lnTo>
                    <a:lnTo>
                      <a:pt x="1310" y="721"/>
                    </a:lnTo>
                    <a:lnTo>
                      <a:pt x="1315" y="617"/>
                    </a:lnTo>
                    <a:lnTo>
                      <a:pt x="1319" y="546"/>
                    </a:lnTo>
                    <a:lnTo>
                      <a:pt x="1329" y="381"/>
                    </a:lnTo>
                    <a:lnTo>
                      <a:pt x="1337" y="273"/>
                    </a:lnTo>
                    <a:lnTo>
                      <a:pt x="1341" y="205"/>
                    </a:lnTo>
                    <a:lnTo>
                      <a:pt x="1347" y="154"/>
                    </a:lnTo>
                    <a:lnTo>
                      <a:pt x="1351" y="108"/>
                    </a:lnTo>
                    <a:lnTo>
                      <a:pt x="1353" y="99"/>
                    </a:lnTo>
                    <a:lnTo>
                      <a:pt x="1357" y="63"/>
                    </a:lnTo>
                    <a:lnTo>
                      <a:pt x="1363" y="30"/>
                    </a:lnTo>
                    <a:lnTo>
                      <a:pt x="1368" y="14"/>
                    </a:lnTo>
                    <a:lnTo>
                      <a:pt x="1374" y="2"/>
                    </a:lnTo>
                    <a:lnTo>
                      <a:pt x="1380" y="4"/>
                    </a:lnTo>
                    <a:lnTo>
                      <a:pt x="1384" y="12"/>
                    </a:lnTo>
                    <a:lnTo>
                      <a:pt x="1386" y="16"/>
                    </a:lnTo>
                    <a:lnTo>
                      <a:pt x="1392" y="40"/>
                    </a:lnTo>
                    <a:lnTo>
                      <a:pt x="1396" y="67"/>
                    </a:lnTo>
                    <a:lnTo>
                      <a:pt x="1402" y="110"/>
                    </a:lnTo>
                    <a:lnTo>
                      <a:pt x="1408" y="169"/>
                    </a:lnTo>
                    <a:lnTo>
                      <a:pt x="1414" y="248"/>
                    </a:lnTo>
                    <a:lnTo>
                      <a:pt x="1420" y="322"/>
                    </a:lnTo>
                    <a:lnTo>
                      <a:pt x="1425" y="403"/>
                    </a:lnTo>
                    <a:lnTo>
                      <a:pt x="1431" y="479"/>
                    </a:lnTo>
                    <a:lnTo>
                      <a:pt x="1437" y="597"/>
                    </a:lnTo>
                    <a:lnTo>
                      <a:pt x="1445" y="770"/>
                    </a:lnTo>
                    <a:lnTo>
                      <a:pt x="1455" y="943"/>
                    </a:lnTo>
                    <a:lnTo>
                      <a:pt x="1461" y="1088"/>
                    </a:lnTo>
                    <a:lnTo>
                      <a:pt x="1482" y="1575"/>
                    </a:lnTo>
                    <a:lnTo>
                      <a:pt x="1488" y="1716"/>
                    </a:lnTo>
                    <a:lnTo>
                      <a:pt x="1512" y="2278"/>
                    </a:lnTo>
                    <a:lnTo>
                      <a:pt x="1518" y="2395"/>
                    </a:lnTo>
                    <a:lnTo>
                      <a:pt x="1522" y="2454"/>
                    </a:lnTo>
                    <a:lnTo>
                      <a:pt x="1531" y="2641"/>
                    </a:lnTo>
                    <a:lnTo>
                      <a:pt x="1539" y="2761"/>
                    </a:lnTo>
                    <a:lnTo>
                      <a:pt x="1545" y="2843"/>
                    </a:lnTo>
                    <a:lnTo>
                      <a:pt x="1549" y="2904"/>
                    </a:lnTo>
                    <a:lnTo>
                      <a:pt x="1555" y="2961"/>
                    </a:lnTo>
                    <a:lnTo>
                      <a:pt x="1555" y="2973"/>
                    </a:lnTo>
                    <a:lnTo>
                      <a:pt x="1561" y="3029"/>
                    </a:lnTo>
                    <a:lnTo>
                      <a:pt x="1567" y="3071"/>
                    </a:lnTo>
                    <a:lnTo>
                      <a:pt x="1573" y="3104"/>
                    </a:lnTo>
                    <a:lnTo>
                      <a:pt x="1579" y="3126"/>
                    </a:lnTo>
                    <a:lnTo>
                      <a:pt x="1582" y="3137"/>
                    </a:lnTo>
                    <a:lnTo>
                      <a:pt x="1588" y="3139"/>
                    </a:lnTo>
                    <a:lnTo>
                      <a:pt x="1594" y="3130"/>
                    </a:lnTo>
                    <a:lnTo>
                      <a:pt x="1598" y="3114"/>
                    </a:lnTo>
                    <a:lnTo>
                      <a:pt x="1604" y="3082"/>
                    </a:lnTo>
                    <a:lnTo>
                      <a:pt x="1610" y="3035"/>
                    </a:lnTo>
                    <a:lnTo>
                      <a:pt x="1618" y="2980"/>
                    </a:lnTo>
                    <a:lnTo>
                      <a:pt x="1624" y="2914"/>
                    </a:lnTo>
                    <a:lnTo>
                      <a:pt x="1628" y="2851"/>
                    </a:lnTo>
                    <a:lnTo>
                      <a:pt x="1633" y="2772"/>
                    </a:lnTo>
                    <a:lnTo>
                      <a:pt x="1639" y="2682"/>
                    </a:lnTo>
                    <a:lnTo>
                      <a:pt x="1645" y="2580"/>
                    </a:lnTo>
                    <a:lnTo>
                      <a:pt x="1651" y="2480"/>
                    </a:lnTo>
                    <a:lnTo>
                      <a:pt x="1657" y="2356"/>
                    </a:lnTo>
                  </a:path>
                </a:pathLst>
              </a:custGeom>
              <a:noFill/>
              <a:ln w="174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0" name="Line 20"/>
              <p:cNvSpPr>
                <a:spLocks noChangeShapeType="1"/>
              </p:cNvSpPr>
              <p:nvPr/>
            </p:nvSpPr>
            <p:spPr bwMode="auto">
              <a:xfrm flipV="1">
                <a:off x="4685" y="2110"/>
                <a:ext cx="16" cy="380"/>
              </a:xfrm>
              <a:prstGeom prst="line">
                <a:avLst/>
              </a:prstGeom>
              <a:noFill/>
              <a:ln w="174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1020477" y="3941796"/>
            <a:ext cx="2382818" cy="116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</a:rPr>
              <a:t>|</a:t>
            </a:r>
            <a:r>
              <a:rPr lang="en-US" altLang="ja-JP" sz="2800" dirty="0" err="1">
                <a:solidFill>
                  <a:schemeClr val="tx1"/>
                </a:solidFill>
                <a:latin typeface="Symbol" pitchFamily="18" charset="2"/>
                <a:ea typeface="ＭＳ Ｐゴシック" charset="-128"/>
              </a:rPr>
              <a:t>n</a:t>
            </a:r>
            <a:r>
              <a:rPr lang="en-US" altLang="ja-JP" sz="2800" baseline="-25000" dirty="0" err="1">
                <a:solidFill>
                  <a:schemeClr val="tx1"/>
                </a:solidFill>
                <a:latin typeface="Symbol" pitchFamily="18" charset="2"/>
                <a:ea typeface="ＭＳ Ｐゴシック" charset="-128"/>
              </a:rPr>
              <a:t>a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</a:rPr>
              <a:t>&gt;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</a:rPr>
              <a:t>(a=</a:t>
            </a:r>
            <a:r>
              <a:rPr lang="en-US" altLang="ja-JP" sz="2800" dirty="0" err="1" smtClean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e</a:t>
            </a:r>
            <a:r>
              <a:rPr lang="en-US" altLang="ja-JP" sz="2800" dirty="0" err="1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</a:rPr>
              <a:t>,m,t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</a:rPr>
              <a:t>)</a:t>
            </a:r>
            <a:endParaRPr lang="en-US" altLang="ja-JP" sz="2800" dirty="0">
              <a:solidFill>
                <a:schemeClr val="tx1"/>
              </a:solidFill>
              <a:latin typeface="Symbol" pitchFamily="18" charset="2"/>
              <a:ea typeface="ＭＳ Ｐゴシック" charset="-128"/>
            </a:endParaRPr>
          </a:p>
        </p:txBody>
      </p:sp>
      <p:grpSp>
        <p:nvGrpSpPr>
          <p:cNvPr id="4" name="グループ化 3"/>
          <p:cNvGrpSpPr>
            <a:grpSpLocks/>
          </p:cNvGrpSpPr>
          <p:nvPr/>
        </p:nvGrpSpPr>
        <p:grpSpPr bwMode="auto">
          <a:xfrm rot="19947743">
            <a:off x="3401811" y="2347674"/>
            <a:ext cx="2763428" cy="1158370"/>
            <a:chOff x="4813742" y="3368675"/>
            <a:chExt cx="3930208" cy="1647459"/>
          </a:xfrm>
        </p:grpSpPr>
        <p:sp>
          <p:nvSpPr>
            <p:cNvPr id="9254" name="AutoShape 22"/>
            <p:cNvSpPr>
              <a:spLocks noChangeArrowheads="1"/>
            </p:cNvSpPr>
            <p:nvPr/>
          </p:nvSpPr>
          <p:spPr bwMode="auto">
            <a:xfrm rot="1709626">
              <a:off x="5057775" y="3368675"/>
              <a:ext cx="3686175" cy="614363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9255" name="Text Box 23"/>
            <p:cNvSpPr txBox="1">
              <a:spLocks noChangeArrowheads="1"/>
            </p:cNvSpPr>
            <p:nvPr/>
          </p:nvSpPr>
          <p:spPr bwMode="auto">
            <a:xfrm rot="1620245">
              <a:off x="4813742" y="3603740"/>
              <a:ext cx="3482974" cy="1412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046" tIns="65023" rIns="130046" bIns="65023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800" dirty="0" smtClean="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rPr>
                <a:t>Traveling </a:t>
              </a:r>
              <a:r>
                <a:rPr lang="en-US" altLang="ja-JP" sz="2800" dirty="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rPr>
                <a:t>distance L</a:t>
              </a:r>
            </a:p>
          </p:txBody>
        </p:sp>
      </p:grpSp>
      <p:grpSp>
        <p:nvGrpSpPr>
          <p:cNvPr id="9238" name="Group 46"/>
          <p:cNvGrpSpPr>
            <a:grpSpLocks/>
          </p:cNvGrpSpPr>
          <p:nvPr/>
        </p:nvGrpSpPr>
        <p:grpSpPr bwMode="auto">
          <a:xfrm>
            <a:off x="395139" y="2267719"/>
            <a:ext cx="2657699" cy="1294805"/>
            <a:chOff x="3027" y="1312"/>
            <a:chExt cx="1674" cy="1569"/>
          </a:xfrm>
        </p:grpSpPr>
        <p:sp>
          <p:nvSpPr>
            <p:cNvPr id="9251" name="Freeform 47"/>
            <p:cNvSpPr>
              <a:spLocks/>
            </p:cNvSpPr>
            <p:nvPr/>
          </p:nvSpPr>
          <p:spPr bwMode="auto">
            <a:xfrm>
              <a:off x="3027" y="1312"/>
              <a:ext cx="829" cy="1569"/>
            </a:xfrm>
            <a:custGeom>
              <a:avLst/>
              <a:gdLst>
                <a:gd name="T0" fmla="*/ 1 w 1658"/>
                <a:gd name="T1" fmla="*/ 2 h 3139"/>
                <a:gd name="T2" fmla="*/ 1 w 1658"/>
                <a:gd name="T3" fmla="*/ 1 h 3139"/>
                <a:gd name="T4" fmla="*/ 1 w 1658"/>
                <a:gd name="T5" fmla="*/ 0 h 3139"/>
                <a:gd name="T6" fmla="*/ 1 w 1658"/>
                <a:gd name="T7" fmla="*/ 0 h 3139"/>
                <a:gd name="T8" fmla="*/ 1 w 1658"/>
                <a:gd name="T9" fmla="*/ 0 h 3139"/>
                <a:gd name="T10" fmla="*/ 1 w 1658"/>
                <a:gd name="T11" fmla="*/ 0 h 3139"/>
                <a:gd name="T12" fmla="*/ 1 w 1658"/>
                <a:gd name="T13" fmla="*/ 2 h 3139"/>
                <a:gd name="T14" fmla="*/ 1 w 1658"/>
                <a:gd name="T15" fmla="*/ 6 h 3139"/>
                <a:gd name="T16" fmla="*/ 1 w 1658"/>
                <a:gd name="T17" fmla="*/ 10 h 3139"/>
                <a:gd name="T18" fmla="*/ 2 w 1658"/>
                <a:gd name="T19" fmla="*/ 11 h 3139"/>
                <a:gd name="T20" fmla="*/ 2 w 1658"/>
                <a:gd name="T21" fmla="*/ 12 h 3139"/>
                <a:gd name="T22" fmla="*/ 2 w 1658"/>
                <a:gd name="T23" fmla="*/ 12 h 3139"/>
                <a:gd name="T24" fmla="*/ 2 w 1658"/>
                <a:gd name="T25" fmla="*/ 11 h 3139"/>
                <a:gd name="T26" fmla="*/ 2 w 1658"/>
                <a:gd name="T27" fmla="*/ 10 h 3139"/>
                <a:gd name="T28" fmla="*/ 2 w 1658"/>
                <a:gd name="T29" fmla="*/ 8 h 3139"/>
                <a:gd name="T30" fmla="*/ 2 w 1658"/>
                <a:gd name="T31" fmla="*/ 4 h 3139"/>
                <a:gd name="T32" fmla="*/ 2 w 1658"/>
                <a:gd name="T33" fmla="*/ 2 h 3139"/>
                <a:gd name="T34" fmla="*/ 2 w 1658"/>
                <a:gd name="T35" fmla="*/ 0 h 3139"/>
                <a:gd name="T36" fmla="*/ 2 w 1658"/>
                <a:gd name="T37" fmla="*/ 0 h 3139"/>
                <a:gd name="T38" fmla="*/ 3 w 1658"/>
                <a:gd name="T39" fmla="*/ 0 h 3139"/>
                <a:gd name="T40" fmla="*/ 3 w 1658"/>
                <a:gd name="T41" fmla="*/ 0 h 3139"/>
                <a:gd name="T42" fmla="*/ 3 w 1658"/>
                <a:gd name="T43" fmla="*/ 1 h 3139"/>
                <a:gd name="T44" fmla="*/ 3 w 1658"/>
                <a:gd name="T45" fmla="*/ 3 h 3139"/>
                <a:gd name="T46" fmla="*/ 3 w 1658"/>
                <a:gd name="T47" fmla="*/ 9 h 3139"/>
                <a:gd name="T48" fmla="*/ 3 w 1658"/>
                <a:gd name="T49" fmla="*/ 11 h 3139"/>
                <a:gd name="T50" fmla="*/ 3 w 1658"/>
                <a:gd name="T51" fmla="*/ 12 h 3139"/>
                <a:gd name="T52" fmla="*/ 3 w 1658"/>
                <a:gd name="T53" fmla="*/ 12 h 3139"/>
                <a:gd name="T54" fmla="*/ 3 w 1658"/>
                <a:gd name="T55" fmla="*/ 11 h 3139"/>
                <a:gd name="T56" fmla="*/ 3 w 1658"/>
                <a:gd name="T57" fmla="*/ 10 h 3139"/>
                <a:gd name="T58" fmla="*/ 4 w 1658"/>
                <a:gd name="T59" fmla="*/ 9 h 3139"/>
                <a:gd name="T60" fmla="*/ 4 w 1658"/>
                <a:gd name="T61" fmla="*/ 4 h 3139"/>
                <a:gd name="T62" fmla="*/ 4 w 1658"/>
                <a:gd name="T63" fmla="*/ 2 h 3139"/>
                <a:gd name="T64" fmla="*/ 4 w 1658"/>
                <a:gd name="T65" fmla="*/ 0 h 3139"/>
                <a:gd name="T66" fmla="*/ 4 w 1658"/>
                <a:gd name="T67" fmla="*/ 0 h 3139"/>
                <a:gd name="T68" fmla="*/ 4 w 1658"/>
                <a:gd name="T69" fmla="*/ 0 h 3139"/>
                <a:gd name="T70" fmla="*/ 4 w 1658"/>
                <a:gd name="T71" fmla="*/ 0 h 3139"/>
                <a:gd name="T72" fmla="*/ 4 w 1658"/>
                <a:gd name="T73" fmla="*/ 1 h 3139"/>
                <a:gd name="T74" fmla="*/ 4 w 1658"/>
                <a:gd name="T75" fmla="*/ 2 h 3139"/>
                <a:gd name="T76" fmla="*/ 5 w 1658"/>
                <a:gd name="T77" fmla="*/ 9 h 3139"/>
                <a:gd name="T78" fmla="*/ 5 w 1658"/>
                <a:gd name="T79" fmla="*/ 10 h 3139"/>
                <a:gd name="T80" fmla="*/ 5 w 1658"/>
                <a:gd name="T81" fmla="*/ 11 h 3139"/>
                <a:gd name="T82" fmla="*/ 5 w 1658"/>
                <a:gd name="T83" fmla="*/ 12 h 3139"/>
                <a:gd name="T84" fmla="*/ 5 w 1658"/>
                <a:gd name="T85" fmla="*/ 12 h 3139"/>
                <a:gd name="T86" fmla="*/ 5 w 1658"/>
                <a:gd name="T87" fmla="*/ 11 h 3139"/>
                <a:gd name="T88" fmla="*/ 5 w 1658"/>
                <a:gd name="T89" fmla="*/ 10 h 3139"/>
                <a:gd name="T90" fmla="*/ 5 w 1658"/>
                <a:gd name="T91" fmla="*/ 8 h 3139"/>
                <a:gd name="T92" fmla="*/ 5 w 1658"/>
                <a:gd name="T93" fmla="*/ 4 h 3139"/>
                <a:gd name="T94" fmla="*/ 6 w 1658"/>
                <a:gd name="T95" fmla="*/ 1 h 3139"/>
                <a:gd name="T96" fmla="*/ 6 w 1658"/>
                <a:gd name="T97" fmla="*/ 0 h 3139"/>
                <a:gd name="T98" fmla="*/ 6 w 1658"/>
                <a:gd name="T99" fmla="*/ 0 h 3139"/>
                <a:gd name="T100" fmla="*/ 6 w 1658"/>
                <a:gd name="T101" fmla="*/ 0 h 3139"/>
                <a:gd name="T102" fmla="*/ 6 w 1658"/>
                <a:gd name="T103" fmla="*/ 0 h 3139"/>
                <a:gd name="T104" fmla="*/ 6 w 1658"/>
                <a:gd name="T105" fmla="*/ 1 h 3139"/>
                <a:gd name="T106" fmla="*/ 6 w 1658"/>
                <a:gd name="T107" fmla="*/ 3 h 3139"/>
                <a:gd name="T108" fmla="*/ 6 w 1658"/>
                <a:gd name="T109" fmla="*/ 8 h 3139"/>
                <a:gd name="T110" fmla="*/ 6 w 1658"/>
                <a:gd name="T111" fmla="*/ 10 h 3139"/>
                <a:gd name="T112" fmla="*/ 6 w 1658"/>
                <a:gd name="T113" fmla="*/ 11 h 3139"/>
                <a:gd name="T114" fmla="*/ 7 w 1658"/>
                <a:gd name="T115" fmla="*/ 12 h 3139"/>
                <a:gd name="T116" fmla="*/ 7 w 1658"/>
                <a:gd name="T117" fmla="*/ 12 h 3139"/>
                <a:gd name="T118" fmla="*/ 7 w 1658"/>
                <a:gd name="T119" fmla="*/ 11 h 3139"/>
                <a:gd name="T120" fmla="*/ 7 w 1658"/>
                <a:gd name="T121" fmla="*/ 9 h 3139"/>
                <a:gd name="T122" fmla="*/ 7 w 1658"/>
                <a:gd name="T123" fmla="*/ 7 h 3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8" h="3139">
                  <a:moveTo>
                    <a:pt x="0" y="1178"/>
                  </a:moveTo>
                  <a:lnTo>
                    <a:pt x="7" y="1029"/>
                  </a:lnTo>
                  <a:lnTo>
                    <a:pt x="13" y="890"/>
                  </a:lnTo>
                  <a:lnTo>
                    <a:pt x="19" y="746"/>
                  </a:lnTo>
                  <a:lnTo>
                    <a:pt x="25" y="631"/>
                  </a:lnTo>
                  <a:lnTo>
                    <a:pt x="33" y="519"/>
                  </a:lnTo>
                  <a:lnTo>
                    <a:pt x="35" y="489"/>
                  </a:lnTo>
                  <a:lnTo>
                    <a:pt x="43" y="358"/>
                  </a:lnTo>
                  <a:lnTo>
                    <a:pt x="49" y="265"/>
                  </a:lnTo>
                  <a:lnTo>
                    <a:pt x="55" y="191"/>
                  </a:lnTo>
                  <a:lnTo>
                    <a:pt x="60" y="138"/>
                  </a:lnTo>
                  <a:lnTo>
                    <a:pt x="64" y="99"/>
                  </a:lnTo>
                  <a:lnTo>
                    <a:pt x="68" y="73"/>
                  </a:lnTo>
                  <a:lnTo>
                    <a:pt x="74" y="42"/>
                  </a:lnTo>
                  <a:lnTo>
                    <a:pt x="78" y="18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6" y="8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8" y="55"/>
                  </a:lnTo>
                  <a:lnTo>
                    <a:pt x="111" y="89"/>
                  </a:lnTo>
                  <a:lnTo>
                    <a:pt x="117" y="142"/>
                  </a:lnTo>
                  <a:lnTo>
                    <a:pt x="123" y="205"/>
                  </a:lnTo>
                  <a:lnTo>
                    <a:pt x="131" y="295"/>
                  </a:lnTo>
                  <a:lnTo>
                    <a:pt x="135" y="370"/>
                  </a:lnTo>
                  <a:lnTo>
                    <a:pt x="141" y="452"/>
                  </a:lnTo>
                  <a:lnTo>
                    <a:pt x="147" y="536"/>
                  </a:lnTo>
                  <a:lnTo>
                    <a:pt x="153" y="664"/>
                  </a:lnTo>
                  <a:lnTo>
                    <a:pt x="163" y="868"/>
                  </a:lnTo>
                  <a:lnTo>
                    <a:pt x="170" y="1009"/>
                  </a:lnTo>
                  <a:lnTo>
                    <a:pt x="204" y="1791"/>
                  </a:lnTo>
                  <a:lnTo>
                    <a:pt x="225" y="2280"/>
                  </a:lnTo>
                  <a:lnTo>
                    <a:pt x="231" y="2395"/>
                  </a:lnTo>
                  <a:lnTo>
                    <a:pt x="237" y="2515"/>
                  </a:lnTo>
                  <a:lnTo>
                    <a:pt x="247" y="2692"/>
                  </a:lnTo>
                  <a:lnTo>
                    <a:pt x="255" y="2808"/>
                  </a:lnTo>
                  <a:lnTo>
                    <a:pt x="261" y="2886"/>
                  </a:lnTo>
                  <a:lnTo>
                    <a:pt x="265" y="2941"/>
                  </a:lnTo>
                  <a:lnTo>
                    <a:pt x="270" y="2994"/>
                  </a:lnTo>
                  <a:lnTo>
                    <a:pt x="270" y="3006"/>
                  </a:lnTo>
                  <a:lnTo>
                    <a:pt x="276" y="3055"/>
                  </a:lnTo>
                  <a:lnTo>
                    <a:pt x="282" y="3090"/>
                  </a:lnTo>
                  <a:lnTo>
                    <a:pt x="288" y="3116"/>
                  </a:lnTo>
                  <a:lnTo>
                    <a:pt x="294" y="3135"/>
                  </a:lnTo>
                  <a:lnTo>
                    <a:pt x="298" y="3139"/>
                  </a:lnTo>
                  <a:lnTo>
                    <a:pt x="304" y="3137"/>
                  </a:lnTo>
                  <a:lnTo>
                    <a:pt x="306" y="3137"/>
                  </a:lnTo>
                  <a:lnTo>
                    <a:pt x="310" y="3122"/>
                  </a:lnTo>
                  <a:lnTo>
                    <a:pt x="316" y="3100"/>
                  </a:lnTo>
                  <a:lnTo>
                    <a:pt x="320" y="3063"/>
                  </a:lnTo>
                  <a:lnTo>
                    <a:pt x="327" y="3008"/>
                  </a:lnTo>
                  <a:lnTo>
                    <a:pt x="333" y="2941"/>
                  </a:lnTo>
                  <a:lnTo>
                    <a:pt x="339" y="2876"/>
                  </a:lnTo>
                  <a:lnTo>
                    <a:pt x="345" y="2804"/>
                  </a:lnTo>
                  <a:lnTo>
                    <a:pt x="349" y="2733"/>
                  </a:lnTo>
                  <a:lnTo>
                    <a:pt x="355" y="2629"/>
                  </a:lnTo>
                  <a:lnTo>
                    <a:pt x="363" y="2501"/>
                  </a:lnTo>
                  <a:lnTo>
                    <a:pt x="373" y="2289"/>
                  </a:lnTo>
                  <a:lnTo>
                    <a:pt x="378" y="2170"/>
                  </a:lnTo>
                  <a:lnTo>
                    <a:pt x="384" y="2019"/>
                  </a:lnTo>
                  <a:lnTo>
                    <a:pt x="404" y="1569"/>
                  </a:lnTo>
                  <a:lnTo>
                    <a:pt x="406" y="1524"/>
                  </a:lnTo>
                  <a:lnTo>
                    <a:pt x="418" y="1269"/>
                  </a:lnTo>
                  <a:lnTo>
                    <a:pt x="429" y="1009"/>
                  </a:lnTo>
                  <a:lnTo>
                    <a:pt x="435" y="880"/>
                  </a:lnTo>
                  <a:lnTo>
                    <a:pt x="439" y="770"/>
                  </a:lnTo>
                  <a:lnTo>
                    <a:pt x="451" y="578"/>
                  </a:lnTo>
                  <a:lnTo>
                    <a:pt x="457" y="448"/>
                  </a:lnTo>
                  <a:lnTo>
                    <a:pt x="463" y="358"/>
                  </a:lnTo>
                  <a:lnTo>
                    <a:pt x="469" y="289"/>
                  </a:lnTo>
                  <a:lnTo>
                    <a:pt x="473" y="228"/>
                  </a:lnTo>
                  <a:lnTo>
                    <a:pt x="475" y="216"/>
                  </a:lnTo>
                  <a:lnTo>
                    <a:pt x="481" y="146"/>
                  </a:lnTo>
                  <a:lnTo>
                    <a:pt x="486" y="95"/>
                  </a:lnTo>
                  <a:lnTo>
                    <a:pt x="492" y="53"/>
                  </a:lnTo>
                  <a:lnTo>
                    <a:pt x="498" y="26"/>
                  </a:lnTo>
                  <a:lnTo>
                    <a:pt x="502" y="6"/>
                  </a:lnTo>
                  <a:lnTo>
                    <a:pt x="508" y="0"/>
                  </a:lnTo>
                  <a:lnTo>
                    <a:pt x="514" y="2"/>
                  </a:lnTo>
                  <a:lnTo>
                    <a:pt x="518" y="12"/>
                  </a:lnTo>
                  <a:lnTo>
                    <a:pt x="524" y="32"/>
                  </a:lnTo>
                  <a:lnTo>
                    <a:pt x="530" y="71"/>
                  </a:lnTo>
                  <a:lnTo>
                    <a:pt x="535" y="114"/>
                  </a:lnTo>
                  <a:lnTo>
                    <a:pt x="541" y="173"/>
                  </a:lnTo>
                  <a:lnTo>
                    <a:pt x="547" y="236"/>
                  </a:lnTo>
                  <a:lnTo>
                    <a:pt x="551" y="299"/>
                  </a:lnTo>
                  <a:lnTo>
                    <a:pt x="557" y="383"/>
                  </a:lnTo>
                  <a:lnTo>
                    <a:pt x="565" y="499"/>
                  </a:lnTo>
                  <a:lnTo>
                    <a:pt x="575" y="699"/>
                  </a:lnTo>
                  <a:lnTo>
                    <a:pt x="581" y="817"/>
                  </a:lnTo>
                  <a:lnTo>
                    <a:pt x="588" y="966"/>
                  </a:lnTo>
                  <a:lnTo>
                    <a:pt x="610" y="1441"/>
                  </a:lnTo>
                  <a:lnTo>
                    <a:pt x="638" y="2085"/>
                  </a:lnTo>
                  <a:lnTo>
                    <a:pt x="643" y="2215"/>
                  </a:lnTo>
                  <a:lnTo>
                    <a:pt x="657" y="2501"/>
                  </a:lnTo>
                  <a:lnTo>
                    <a:pt x="663" y="2619"/>
                  </a:lnTo>
                  <a:lnTo>
                    <a:pt x="669" y="2706"/>
                  </a:lnTo>
                  <a:lnTo>
                    <a:pt x="673" y="2784"/>
                  </a:lnTo>
                  <a:lnTo>
                    <a:pt x="677" y="2829"/>
                  </a:lnTo>
                  <a:lnTo>
                    <a:pt x="685" y="2914"/>
                  </a:lnTo>
                  <a:lnTo>
                    <a:pt x="691" y="2984"/>
                  </a:lnTo>
                  <a:lnTo>
                    <a:pt x="696" y="3045"/>
                  </a:lnTo>
                  <a:lnTo>
                    <a:pt x="702" y="3082"/>
                  </a:lnTo>
                  <a:lnTo>
                    <a:pt x="706" y="3110"/>
                  </a:lnTo>
                  <a:lnTo>
                    <a:pt x="710" y="3126"/>
                  </a:lnTo>
                  <a:lnTo>
                    <a:pt x="716" y="3137"/>
                  </a:lnTo>
                  <a:lnTo>
                    <a:pt x="722" y="3137"/>
                  </a:lnTo>
                  <a:lnTo>
                    <a:pt x="726" y="3128"/>
                  </a:lnTo>
                  <a:lnTo>
                    <a:pt x="734" y="3110"/>
                  </a:lnTo>
                  <a:lnTo>
                    <a:pt x="738" y="3079"/>
                  </a:lnTo>
                  <a:lnTo>
                    <a:pt x="746" y="3035"/>
                  </a:lnTo>
                  <a:lnTo>
                    <a:pt x="749" y="2988"/>
                  </a:lnTo>
                  <a:lnTo>
                    <a:pt x="755" y="2937"/>
                  </a:lnTo>
                  <a:lnTo>
                    <a:pt x="759" y="2867"/>
                  </a:lnTo>
                  <a:lnTo>
                    <a:pt x="767" y="2774"/>
                  </a:lnTo>
                  <a:lnTo>
                    <a:pt x="775" y="2635"/>
                  </a:lnTo>
                  <a:lnTo>
                    <a:pt x="779" y="2582"/>
                  </a:lnTo>
                  <a:lnTo>
                    <a:pt x="785" y="2480"/>
                  </a:lnTo>
                  <a:lnTo>
                    <a:pt x="791" y="2360"/>
                  </a:lnTo>
                  <a:lnTo>
                    <a:pt x="799" y="2191"/>
                  </a:lnTo>
                  <a:lnTo>
                    <a:pt x="812" y="1873"/>
                  </a:lnTo>
                  <a:lnTo>
                    <a:pt x="820" y="1710"/>
                  </a:lnTo>
                  <a:lnTo>
                    <a:pt x="838" y="1253"/>
                  </a:lnTo>
                  <a:lnTo>
                    <a:pt x="846" y="1088"/>
                  </a:lnTo>
                  <a:lnTo>
                    <a:pt x="861" y="768"/>
                  </a:lnTo>
                  <a:lnTo>
                    <a:pt x="867" y="640"/>
                  </a:lnTo>
                  <a:lnTo>
                    <a:pt x="873" y="546"/>
                  </a:lnTo>
                  <a:lnTo>
                    <a:pt x="877" y="456"/>
                  </a:lnTo>
                  <a:lnTo>
                    <a:pt x="879" y="426"/>
                  </a:lnTo>
                  <a:lnTo>
                    <a:pt x="887" y="311"/>
                  </a:lnTo>
                  <a:lnTo>
                    <a:pt x="895" y="226"/>
                  </a:lnTo>
                  <a:lnTo>
                    <a:pt x="901" y="156"/>
                  </a:lnTo>
                  <a:lnTo>
                    <a:pt x="905" y="108"/>
                  </a:lnTo>
                  <a:lnTo>
                    <a:pt x="910" y="71"/>
                  </a:lnTo>
                  <a:lnTo>
                    <a:pt x="914" y="48"/>
                  </a:lnTo>
                  <a:lnTo>
                    <a:pt x="918" y="24"/>
                  </a:lnTo>
                  <a:lnTo>
                    <a:pt x="924" y="8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42" y="20"/>
                  </a:lnTo>
                  <a:lnTo>
                    <a:pt x="946" y="44"/>
                  </a:lnTo>
                  <a:lnTo>
                    <a:pt x="948" y="50"/>
                  </a:lnTo>
                  <a:lnTo>
                    <a:pt x="954" y="85"/>
                  </a:lnTo>
                  <a:lnTo>
                    <a:pt x="958" y="122"/>
                  </a:lnTo>
                  <a:lnTo>
                    <a:pt x="963" y="181"/>
                  </a:lnTo>
                  <a:lnTo>
                    <a:pt x="969" y="254"/>
                  </a:lnTo>
                  <a:lnTo>
                    <a:pt x="977" y="360"/>
                  </a:lnTo>
                  <a:lnTo>
                    <a:pt x="981" y="430"/>
                  </a:lnTo>
                  <a:lnTo>
                    <a:pt x="987" y="523"/>
                  </a:lnTo>
                  <a:lnTo>
                    <a:pt x="993" y="613"/>
                  </a:lnTo>
                  <a:lnTo>
                    <a:pt x="999" y="746"/>
                  </a:lnTo>
                  <a:lnTo>
                    <a:pt x="1014" y="1098"/>
                  </a:lnTo>
                  <a:lnTo>
                    <a:pt x="1022" y="1267"/>
                  </a:lnTo>
                  <a:lnTo>
                    <a:pt x="1050" y="1881"/>
                  </a:lnTo>
                  <a:lnTo>
                    <a:pt x="1069" y="2333"/>
                  </a:lnTo>
                  <a:lnTo>
                    <a:pt x="1075" y="2444"/>
                  </a:lnTo>
                  <a:lnTo>
                    <a:pt x="1081" y="2549"/>
                  </a:lnTo>
                  <a:lnTo>
                    <a:pt x="1083" y="2586"/>
                  </a:lnTo>
                  <a:lnTo>
                    <a:pt x="1093" y="2753"/>
                  </a:lnTo>
                  <a:lnTo>
                    <a:pt x="1101" y="2863"/>
                  </a:lnTo>
                  <a:lnTo>
                    <a:pt x="1107" y="2933"/>
                  </a:lnTo>
                  <a:lnTo>
                    <a:pt x="1111" y="2984"/>
                  </a:lnTo>
                  <a:lnTo>
                    <a:pt x="1115" y="3029"/>
                  </a:lnTo>
                  <a:lnTo>
                    <a:pt x="1117" y="3041"/>
                  </a:lnTo>
                  <a:lnTo>
                    <a:pt x="1122" y="3077"/>
                  </a:lnTo>
                  <a:lnTo>
                    <a:pt x="1128" y="3106"/>
                  </a:lnTo>
                  <a:lnTo>
                    <a:pt x="1132" y="3126"/>
                  </a:lnTo>
                  <a:lnTo>
                    <a:pt x="1138" y="3137"/>
                  </a:lnTo>
                  <a:lnTo>
                    <a:pt x="1144" y="3137"/>
                  </a:lnTo>
                  <a:lnTo>
                    <a:pt x="1150" y="3128"/>
                  </a:lnTo>
                  <a:lnTo>
                    <a:pt x="1150" y="3126"/>
                  </a:lnTo>
                  <a:lnTo>
                    <a:pt x="1156" y="3102"/>
                  </a:lnTo>
                  <a:lnTo>
                    <a:pt x="1160" y="3077"/>
                  </a:lnTo>
                  <a:lnTo>
                    <a:pt x="1166" y="3031"/>
                  </a:lnTo>
                  <a:lnTo>
                    <a:pt x="1171" y="2965"/>
                  </a:lnTo>
                  <a:lnTo>
                    <a:pt x="1179" y="2888"/>
                  </a:lnTo>
                  <a:lnTo>
                    <a:pt x="1183" y="2821"/>
                  </a:lnTo>
                  <a:lnTo>
                    <a:pt x="1189" y="2745"/>
                  </a:lnTo>
                  <a:lnTo>
                    <a:pt x="1195" y="2666"/>
                  </a:lnTo>
                  <a:lnTo>
                    <a:pt x="1201" y="2552"/>
                  </a:lnTo>
                  <a:lnTo>
                    <a:pt x="1207" y="2419"/>
                  </a:lnTo>
                  <a:lnTo>
                    <a:pt x="1219" y="2207"/>
                  </a:lnTo>
                  <a:lnTo>
                    <a:pt x="1224" y="2077"/>
                  </a:lnTo>
                  <a:lnTo>
                    <a:pt x="1232" y="1881"/>
                  </a:lnTo>
                  <a:lnTo>
                    <a:pt x="1248" y="1504"/>
                  </a:lnTo>
                  <a:lnTo>
                    <a:pt x="1252" y="1432"/>
                  </a:lnTo>
                  <a:lnTo>
                    <a:pt x="1262" y="1184"/>
                  </a:lnTo>
                  <a:lnTo>
                    <a:pt x="1274" y="958"/>
                  </a:lnTo>
                  <a:lnTo>
                    <a:pt x="1279" y="813"/>
                  </a:lnTo>
                  <a:lnTo>
                    <a:pt x="1285" y="691"/>
                  </a:lnTo>
                  <a:lnTo>
                    <a:pt x="1295" y="507"/>
                  </a:lnTo>
                  <a:lnTo>
                    <a:pt x="1303" y="383"/>
                  </a:lnTo>
                  <a:lnTo>
                    <a:pt x="1309" y="301"/>
                  </a:lnTo>
                  <a:lnTo>
                    <a:pt x="1313" y="240"/>
                  </a:lnTo>
                  <a:lnTo>
                    <a:pt x="1319" y="183"/>
                  </a:lnTo>
                  <a:lnTo>
                    <a:pt x="1319" y="169"/>
                  </a:lnTo>
                  <a:lnTo>
                    <a:pt x="1327" y="112"/>
                  </a:lnTo>
                  <a:lnTo>
                    <a:pt x="1332" y="71"/>
                  </a:lnTo>
                  <a:lnTo>
                    <a:pt x="1336" y="38"/>
                  </a:lnTo>
                  <a:lnTo>
                    <a:pt x="1342" y="14"/>
                  </a:lnTo>
                  <a:lnTo>
                    <a:pt x="1348" y="2"/>
                  </a:lnTo>
                  <a:lnTo>
                    <a:pt x="1352" y="0"/>
                  </a:lnTo>
                  <a:lnTo>
                    <a:pt x="1354" y="0"/>
                  </a:lnTo>
                  <a:lnTo>
                    <a:pt x="1358" y="8"/>
                  </a:lnTo>
                  <a:lnTo>
                    <a:pt x="1364" y="26"/>
                  </a:lnTo>
                  <a:lnTo>
                    <a:pt x="1368" y="53"/>
                  </a:lnTo>
                  <a:lnTo>
                    <a:pt x="1376" y="101"/>
                  </a:lnTo>
                  <a:lnTo>
                    <a:pt x="1382" y="158"/>
                  </a:lnTo>
                  <a:lnTo>
                    <a:pt x="1387" y="218"/>
                  </a:lnTo>
                  <a:lnTo>
                    <a:pt x="1393" y="287"/>
                  </a:lnTo>
                  <a:lnTo>
                    <a:pt x="1397" y="354"/>
                  </a:lnTo>
                  <a:lnTo>
                    <a:pt x="1403" y="452"/>
                  </a:lnTo>
                  <a:lnTo>
                    <a:pt x="1409" y="558"/>
                  </a:lnTo>
                  <a:lnTo>
                    <a:pt x="1421" y="778"/>
                  </a:lnTo>
                  <a:lnTo>
                    <a:pt x="1427" y="911"/>
                  </a:lnTo>
                  <a:lnTo>
                    <a:pt x="1454" y="1534"/>
                  </a:lnTo>
                  <a:lnTo>
                    <a:pt x="1470" y="1877"/>
                  </a:lnTo>
                  <a:lnTo>
                    <a:pt x="1478" y="2087"/>
                  </a:lnTo>
                  <a:lnTo>
                    <a:pt x="1486" y="2223"/>
                  </a:lnTo>
                  <a:lnTo>
                    <a:pt x="1489" y="2299"/>
                  </a:lnTo>
                  <a:lnTo>
                    <a:pt x="1503" y="2564"/>
                  </a:lnTo>
                  <a:lnTo>
                    <a:pt x="1509" y="2678"/>
                  </a:lnTo>
                  <a:lnTo>
                    <a:pt x="1513" y="2761"/>
                  </a:lnTo>
                  <a:lnTo>
                    <a:pt x="1519" y="2833"/>
                  </a:lnTo>
                  <a:lnTo>
                    <a:pt x="1523" y="2880"/>
                  </a:lnTo>
                  <a:lnTo>
                    <a:pt x="1529" y="2961"/>
                  </a:lnTo>
                  <a:lnTo>
                    <a:pt x="1535" y="3020"/>
                  </a:lnTo>
                  <a:lnTo>
                    <a:pt x="1541" y="3067"/>
                  </a:lnTo>
                  <a:lnTo>
                    <a:pt x="1546" y="3100"/>
                  </a:lnTo>
                  <a:lnTo>
                    <a:pt x="1550" y="3124"/>
                  </a:lnTo>
                  <a:lnTo>
                    <a:pt x="1556" y="3137"/>
                  </a:lnTo>
                  <a:lnTo>
                    <a:pt x="1562" y="3139"/>
                  </a:lnTo>
                  <a:lnTo>
                    <a:pt x="1566" y="3135"/>
                  </a:lnTo>
                  <a:lnTo>
                    <a:pt x="1572" y="3122"/>
                  </a:lnTo>
                  <a:lnTo>
                    <a:pt x="1578" y="3090"/>
                  </a:lnTo>
                  <a:lnTo>
                    <a:pt x="1584" y="3055"/>
                  </a:lnTo>
                  <a:lnTo>
                    <a:pt x="1590" y="3000"/>
                  </a:lnTo>
                  <a:lnTo>
                    <a:pt x="1595" y="2947"/>
                  </a:lnTo>
                  <a:lnTo>
                    <a:pt x="1599" y="2890"/>
                  </a:lnTo>
                  <a:lnTo>
                    <a:pt x="1605" y="2810"/>
                  </a:lnTo>
                  <a:lnTo>
                    <a:pt x="1613" y="2709"/>
                  </a:lnTo>
                  <a:lnTo>
                    <a:pt x="1621" y="2547"/>
                  </a:lnTo>
                  <a:lnTo>
                    <a:pt x="1623" y="2509"/>
                  </a:lnTo>
                  <a:lnTo>
                    <a:pt x="1631" y="2374"/>
                  </a:lnTo>
                  <a:lnTo>
                    <a:pt x="1639" y="2232"/>
                  </a:lnTo>
                  <a:lnTo>
                    <a:pt x="1645" y="2081"/>
                  </a:lnTo>
                  <a:lnTo>
                    <a:pt x="1652" y="1932"/>
                  </a:lnTo>
                  <a:lnTo>
                    <a:pt x="1658" y="1783"/>
                  </a:lnTo>
                </a:path>
              </a:pathLst>
            </a:custGeom>
            <a:noFill/>
            <a:ln w="1746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52" name="Freeform 48"/>
            <p:cNvSpPr>
              <a:spLocks/>
            </p:cNvSpPr>
            <p:nvPr/>
          </p:nvSpPr>
          <p:spPr bwMode="auto">
            <a:xfrm>
              <a:off x="3856" y="1312"/>
              <a:ext cx="829" cy="1569"/>
            </a:xfrm>
            <a:custGeom>
              <a:avLst/>
              <a:gdLst>
                <a:gd name="T0" fmla="*/ 1 w 1657"/>
                <a:gd name="T1" fmla="*/ 4 h 3139"/>
                <a:gd name="T2" fmla="*/ 1 w 1657"/>
                <a:gd name="T3" fmla="*/ 1 h 3139"/>
                <a:gd name="T4" fmla="*/ 1 w 1657"/>
                <a:gd name="T5" fmla="*/ 0 h 3139"/>
                <a:gd name="T6" fmla="*/ 1 w 1657"/>
                <a:gd name="T7" fmla="*/ 0 h 3139"/>
                <a:gd name="T8" fmla="*/ 1 w 1657"/>
                <a:gd name="T9" fmla="*/ 0 h 3139"/>
                <a:gd name="T10" fmla="*/ 1 w 1657"/>
                <a:gd name="T11" fmla="*/ 0 h 3139"/>
                <a:gd name="T12" fmla="*/ 1 w 1657"/>
                <a:gd name="T13" fmla="*/ 1 h 3139"/>
                <a:gd name="T14" fmla="*/ 1 w 1657"/>
                <a:gd name="T15" fmla="*/ 4 h 3139"/>
                <a:gd name="T16" fmla="*/ 1 w 1657"/>
                <a:gd name="T17" fmla="*/ 9 h 3139"/>
                <a:gd name="T18" fmla="*/ 2 w 1657"/>
                <a:gd name="T19" fmla="*/ 10 h 3139"/>
                <a:gd name="T20" fmla="*/ 2 w 1657"/>
                <a:gd name="T21" fmla="*/ 11 h 3139"/>
                <a:gd name="T22" fmla="*/ 2 w 1657"/>
                <a:gd name="T23" fmla="*/ 12 h 3139"/>
                <a:gd name="T24" fmla="*/ 2 w 1657"/>
                <a:gd name="T25" fmla="*/ 12 h 3139"/>
                <a:gd name="T26" fmla="*/ 2 w 1657"/>
                <a:gd name="T27" fmla="*/ 11 h 3139"/>
                <a:gd name="T28" fmla="*/ 2 w 1657"/>
                <a:gd name="T29" fmla="*/ 10 h 3139"/>
                <a:gd name="T30" fmla="*/ 2 w 1657"/>
                <a:gd name="T31" fmla="*/ 7 h 3139"/>
                <a:gd name="T32" fmla="*/ 2 w 1657"/>
                <a:gd name="T33" fmla="*/ 3 h 3139"/>
                <a:gd name="T34" fmla="*/ 2 w 1657"/>
                <a:gd name="T35" fmla="*/ 1 h 3139"/>
                <a:gd name="T36" fmla="*/ 2 w 1657"/>
                <a:gd name="T37" fmla="*/ 0 h 3139"/>
                <a:gd name="T38" fmla="*/ 3 w 1657"/>
                <a:gd name="T39" fmla="*/ 0 h 3139"/>
                <a:gd name="T40" fmla="*/ 3 w 1657"/>
                <a:gd name="T41" fmla="*/ 0 h 3139"/>
                <a:gd name="T42" fmla="*/ 3 w 1657"/>
                <a:gd name="T43" fmla="*/ 0 h 3139"/>
                <a:gd name="T44" fmla="*/ 3 w 1657"/>
                <a:gd name="T45" fmla="*/ 1 h 3139"/>
                <a:gd name="T46" fmla="*/ 3 w 1657"/>
                <a:gd name="T47" fmla="*/ 3 h 3139"/>
                <a:gd name="T48" fmla="*/ 3 w 1657"/>
                <a:gd name="T49" fmla="*/ 8 h 3139"/>
                <a:gd name="T50" fmla="*/ 3 w 1657"/>
                <a:gd name="T51" fmla="*/ 10 h 3139"/>
                <a:gd name="T52" fmla="*/ 3 w 1657"/>
                <a:gd name="T53" fmla="*/ 11 h 3139"/>
                <a:gd name="T54" fmla="*/ 3 w 1657"/>
                <a:gd name="T55" fmla="*/ 12 h 3139"/>
                <a:gd name="T56" fmla="*/ 3 w 1657"/>
                <a:gd name="T57" fmla="*/ 11 h 3139"/>
                <a:gd name="T58" fmla="*/ 4 w 1657"/>
                <a:gd name="T59" fmla="*/ 11 h 3139"/>
                <a:gd name="T60" fmla="*/ 4 w 1657"/>
                <a:gd name="T61" fmla="*/ 9 h 3139"/>
                <a:gd name="T62" fmla="*/ 4 w 1657"/>
                <a:gd name="T63" fmla="*/ 5 h 3139"/>
                <a:gd name="T64" fmla="*/ 4 w 1657"/>
                <a:gd name="T65" fmla="*/ 2 h 3139"/>
                <a:gd name="T66" fmla="*/ 4 w 1657"/>
                <a:gd name="T67" fmla="*/ 1 h 3139"/>
                <a:gd name="T68" fmla="*/ 4 w 1657"/>
                <a:gd name="T69" fmla="*/ 0 h 3139"/>
                <a:gd name="T70" fmla="*/ 4 w 1657"/>
                <a:gd name="T71" fmla="*/ 0 h 3139"/>
                <a:gd name="T72" fmla="*/ 4 w 1657"/>
                <a:gd name="T73" fmla="*/ 0 h 3139"/>
                <a:gd name="T74" fmla="*/ 4 w 1657"/>
                <a:gd name="T75" fmla="*/ 1 h 3139"/>
                <a:gd name="T76" fmla="*/ 5 w 1657"/>
                <a:gd name="T77" fmla="*/ 3 h 3139"/>
                <a:gd name="T78" fmla="*/ 5 w 1657"/>
                <a:gd name="T79" fmla="*/ 8 h 3139"/>
                <a:gd name="T80" fmla="*/ 5 w 1657"/>
                <a:gd name="T81" fmla="*/ 10 h 3139"/>
                <a:gd name="T82" fmla="*/ 5 w 1657"/>
                <a:gd name="T83" fmla="*/ 11 h 3139"/>
                <a:gd name="T84" fmla="*/ 5 w 1657"/>
                <a:gd name="T85" fmla="*/ 12 h 3139"/>
                <a:gd name="T86" fmla="*/ 5 w 1657"/>
                <a:gd name="T87" fmla="*/ 12 h 3139"/>
                <a:gd name="T88" fmla="*/ 5 w 1657"/>
                <a:gd name="T89" fmla="*/ 11 h 3139"/>
                <a:gd name="T90" fmla="*/ 5 w 1657"/>
                <a:gd name="T91" fmla="*/ 10 h 3139"/>
                <a:gd name="T92" fmla="*/ 5 w 1657"/>
                <a:gd name="T93" fmla="*/ 7 h 3139"/>
                <a:gd name="T94" fmla="*/ 6 w 1657"/>
                <a:gd name="T95" fmla="*/ 4 h 3139"/>
                <a:gd name="T96" fmla="*/ 6 w 1657"/>
                <a:gd name="T97" fmla="*/ 2 h 3139"/>
                <a:gd name="T98" fmla="*/ 6 w 1657"/>
                <a:gd name="T99" fmla="*/ 0 h 3139"/>
                <a:gd name="T100" fmla="*/ 6 w 1657"/>
                <a:gd name="T101" fmla="*/ 0 h 3139"/>
                <a:gd name="T102" fmla="*/ 6 w 1657"/>
                <a:gd name="T103" fmla="*/ 0 h 3139"/>
                <a:gd name="T104" fmla="*/ 6 w 1657"/>
                <a:gd name="T105" fmla="*/ 0 h 3139"/>
                <a:gd name="T106" fmla="*/ 6 w 1657"/>
                <a:gd name="T107" fmla="*/ 1 h 3139"/>
                <a:gd name="T108" fmla="*/ 6 w 1657"/>
                <a:gd name="T109" fmla="*/ 3 h 3139"/>
                <a:gd name="T110" fmla="*/ 6 w 1657"/>
                <a:gd name="T111" fmla="*/ 8 h 3139"/>
                <a:gd name="T112" fmla="*/ 7 w 1657"/>
                <a:gd name="T113" fmla="*/ 10 h 3139"/>
                <a:gd name="T114" fmla="*/ 7 w 1657"/>
                <a:gd name="T115" fmla="*/ 11 h 3139"/>
                <a:gd name="T116" fmla="*/ 7 w 1657"/>
                <a:gd name="T117" fmla="*/ 12 h 3139"/>
                <a:gd name="T118" fmla="*/ 7 w 1657"/>
                <a:gd name="T119" fmla="*/ 12 h 3139"/>
                <a:gd name="T120" fmla="*/ 7 w 1657"/>
                <a:gd name="T121" fmla="*/ 11 h 3139"/>
                <a:gd name="T122" fmla="*/ 7 w 1657"/>
                <a:gd name="T123" fmla="*/ 10 h 3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7" h="3139">
                  <a:moveTo>
                    <a:pt x="0" y="1783"/>
                  </a:moveTo>
                  <a:lnTo>
                    <a:pt x="8" y="1559"/>
                  </a:lnTo>
                  <a:lnTo>
                    <a:pt x="18" y="1347"/>
                  </a:lnTo>
                  <a:lnTo>
                    <a:pt x="26" y="1149"/>
                  </a:lnTo>
                  <a:lnTo>
                    <a:pt x="34" y="1004"/>
                  </a:lnTo>
                  <a:lnTo>
                    <a:pt x="47" y="711"/>
                  </a:lnTo>
                  <a:lnTo>
                    <a:pt x="53" y="585"/>
                  </a:lnTo>
                  <a:lnTo>
                    <a:pt x="59" y="495"/>
                  </a:lnTo>
                  <a:lnTo>
                    <a:pt x="65" y="409"/>
                  </a:lnTo>
                  <a:lnTo>
                    <a:pt x="67" y="366"/>
                  </a:lnTo>
                  <a:lnTo>
                    <a:pt x="75" y="264"/>
                  </a:lnTo>
                  <a:lnTo>
                    <a:pt x="81" y="189"/>
                  </a:lnTo>
                  <a:lnTo>
                    <a:pt x="87" y="122"/>
                  </a:lnTo>
                  <a:lnTo>
                    <a:pt x="93" y="79"/>
                  </a:lnTo>
                  <a:lnTo>
                    <a:pt x="96" y="50"/>
                  </a:lnTo>
                  <a:lnTo>
                    <a:pt x="100" y="28"/>
                  </a:lnTo>
                  <a:lnTo>
                    <a:pt x="106" y="12"/>
                  </a:lnTo>
                  <a:lnTo>
                    <a:pt x="112" y="4"/>
                  </a:lnTo>
                  <a:lnTo>
                    <a:pt x="118" y="4"/>
                  </a:lnTo>
                  <a:lnTo>
                    <a:pt x="124" y="16"/>
                  </a:lnTo>
                  <a:lnTo>
                    <a:pt x="128" y="40"/>
                  </a:lnTo>
                  <a:lnTo>
                    <a:pt x="136" y="75"/>
                  </a:lnTo>
                  <a:lnTo>
                    <a:pt x="140" y="118"/>
                  </a:lnTo>
                  <a:lnTo>
                    <a:pt x="146" y="161"/>
                  </a:lnTo>
                  <a:lnTo>
                    <a:pt x="151" y="228"/>
                  </a:lnTo>
                  <a:lnTo>
                    <a:pt x="157" y="311"/>
                  </a:lnTo>
                  <a:lnTo>
                    <a:pt x="165" y="436"/>
                  </a:lnTo>
                  <a:lnTo>
                    <a:pt x="169" y="497"/>
                  </a:lnTo>
                  <a:lnTo>
                    <a:pt x="175" y="593"/>
                  </a:lnTo>
                  <a:lnTo>
                    <a:pt x="179" y="691"/>
                  </a:lnTo>
                  <a:lnTo>
                    <a:pt x="187" y="825"/>
                  </a:lnTo>
                  <a:lnTo>
                    <a:pt x="202" y="1184"/>
                  </a:lnTo>
                  <a:lnTo>
                    <a:pt x="210" y="1359"/>
                  </a:lnTo>
                  <a:lnTo>
                    <a:pt x="236" y="1938"/>
                  </a:lnTo>
                  <a:lnTo>
                    <a:pt x="236" y="1971"/>
                  </a:lnTo>
                  <a:lnTo>
                    <a:pt x="255" y="2370"/>
                  </a:lnTo>
                  <a:lnTo>
                    <a:pt x="261" y="2482"/>
                  </a:lnTo>
                  <a:lnTo>
                    <a:pt x="265" y="2582"/>
                  </a:lnTo>
                  <a:lnTo>
                    <a:pt x="271" y="2655"/>
                  </a:lnTo>
                  <a:lnTo>
                    <a:pt x="279" y="2786"/>
                  </a:lnTo>
                  <a:lnTo>
                    <a:pt x="285" y="2878"/>
                  </a:lnTo>
                  <a:lnTo>
                    <a:pt x="291" y="2953"/>
                  </a:lnTo>
                  <a:lnTo>
                    <a:pt x="297" y="3006"/>
                  </a:lnTo>
                  <a:lnTo>
                    <a:pt x="301" y="3045"/>
                  </a:lnTo>
                  <a:lnTo>
                    <a:pt x="305" y="3069"/>
                  </a:lnTo>
                  <a:lnTo>
                    <a:pt x="308" y="3100"/>
                  </a:lnTo>
                  <a:lnTo>
                    <a:pt x="314" y="3122"/>
                  </a:lnTo>
                  <a:lnTo>
                    <a:pt x="320" y="3135"/>
                  </a:lnTo>
                  <a:lnTo>
                    <a:pt x="326" y="3137"/>
                  </a:lnTo>
                  <a:lnTo>
                    <a:pt x="332" y="3130"/>
                  </a:lnTo>
                  <a:lnTo>
                    <a:pt x="336" y="3114"/>
                  </a:lnTo>
                  <a:lnTo>
                    <a:pt x="338" y="3110"/>
                  </a:lnTo>
                  <a:lnTo>
                    <a:pt x="344" y="3079"/>
                  </a:lnTo>
                  <a:lnTo>
                    <a:pt x="348" y="3045"/>
                  </a:lnTo>
                  <a:lnTo>
                    <a:pt x="354" y="2996"/>
                  </a:lnTo>
                  <a:lnTo>
                    <a:pt x="360" y="2922"/>
                  </a:lnTo>
                  <a:lnTo>
                    <a:pt x="367" y="2829"/>
                  </a:lnTo>
                  <a:lnTo>
                    <a:pt x="371" y="2763"/>
                  </a:lnTo>
                  <a:lnTo>
                    <a:pt x="377" y="2680"/>
                  </a:lnTo>
                  <a:lnTo>
                    <a:pt x="383" y="2584"/>
                  </a:lnTo>
                  <a:lnTo>
                    <a:pt x="389" y="2454"/>
                  </a:lnTo>
                  <a:lnTo>
                    <a:pt x="399" y="2242"/>
                  </a:lnTo>
                  <a:lnTo>
                    <a:pt x="405" y="2123"/>
                  </a:lnTo>
                  <a:lnTo>
                    <a:pt x="413" y="1979"/>
                  </a:lnTo>
                  <a:lnTo>
                    <a:pt x="420" y="1783"/>
                  </a:lnTo>
                  <a:lnTo>
                    <a:pt x="436" y="1430"/>
                  </a:lnTo>
                  <a:lnTo>
                    <a:pt x="440" y="1339"/>
                  </a:lnTo>
                  <a:lnTo>
                    <a:pt x="458" y="925"/>
                  </a:lnTo>
                  <a:lnTo>
                    <a:pt x="466" y="774"/>
                  </a:lnTo>
                  <a:lnTo>
                    <a:pt x="471" y="664"/>
                  </a:lnTo>
                  <a:lnTo>
                    <a:pt x="473" y="617"/>
                  </a:lnTo>
                  <a:lnTo>
                    <a:pt x="483" y="440"/>
                  </a:lnTo>
                  <a:lnTo>
                    <a:pt x="491" y="326"/>
                  </a:lnTo>
                  <a:lnTo>
                    <a:pt x="497" y="252"/>
                  </a:lnTo>
                  <a:lnTo>
                    <a:pt x="501" y="193"/>
                  </a:lnTo>
                  <a:lnTo>
                    <a:pt x="505" y="146"/>
                  </a:lnTo>
                  <a:lnTo>
                    <a:pt x="507" y="132"/>
                  </a:lnTo>
                  <a:lnTo>
                    <a:pt x="513" y="85"/>
                  </a:lnTo>
                  <a:lnTo>
                    <a:pt x="519" y="48"/>
                  </a:lnTo>
                  <a:lnTo>
                    <a:pt x="524" y="20"/>
                  </a:lnTo>
                  <a:lnTo>
                    <a:pt x="530" y="4"/>
                  </a:lnTo>
                  <a:lnTo>
                    <a:pt x="534" y="0"/>
                  </a:lnTo>
                  <a:lnTo>
                    <a:pt x="540" y="4"/>
                  </a:lnTo>
                  <a:lnTo>
                    <a:pt x="546" y="20"/>
                  </a:lnTo>
                  <a:lnTo>
                    <a:pt x="550" y="42"/>
                  </a:lnTo>
                  <a:lnTo>
                    <a:pt x="556" y="79"/>
                  </a:lnTo>
                  <a:lnTo>
                    <a:pt x="562" y="130"/>
                  </a:lnTo>
                  <a:lnTo>
                    <a:pt x="568" y="193"/>
                  </a:lnTo>
                  <a:lnTo>
                    <a:pt x="575" y="267"/>
                  </a:lnTo>
                  <a:lnTo>
                    <a:pt x="579" y="344"/>
                  </a:lnTo>
                  <a:lnTo>
                    <a:pt x="585" y="417"/>
                  </a:lnTo>
                  <a:lnTo>
                    <a:pt x="591" y="523"/>
                  </a:lnTo>
                  <a:lnTo>
                    <a:pt x="599" y="668"/>
                  </a:lnTo>
                  <a:lnTo>
                    <a:pt x="609" y="856"/>
                  </a:lnTo>
                  <a:lnTo>
                    <a:pt x="615" y="992"/>
                  </a:lnTo>
                  <a:lnTo>
                    <a:pt x="642" y="1626"/>
                  </a:lnTo>
                  <a:lnTo>
                    <a:pt x="654" y="1912"/>
                  </a:lnTo>
                  <a:lnTo>
                    <a:pt x="664" y="2138"/>
                  </a:lnTo>
                  <a:lnTo>
                    <a:pt x="670" y="2268"/>
                  </a:lnTo>
                  <a:lnTo>
                    <a:pt x="676" y="2376"/>
                  </a:lnTo>
                  <a:lnTo>
                    <a:pt x="687" y="2596"/>
                  </a:lnTo>
                  <a:lnTo>
                    <a:pt x="695" y="2715"/>
                  </a:lnTo>
                  <a:lnTo>
                    <a:pt x="699" y="2798"/>
                  </a:lnTo>
                  <a:lnTo>
                    <a:pt x="705" y="2867"/>
                  </a:lnTo>
                  <a:lnTo>
                    <a:pt x="709" y="2927"/>
                  </a:lnTo>
                  <a:lnTo>
                    <a:pt x="717" y="2996"/>
                  </a:lnTo>
                  <a:lnTo>
                    <a:pt x="723" y="3047"/>
                  </a:lnTo>
                  <a:lnTo>
                    <a:pt x="729" y="3088"/>
                  </a:lnTo>
                  <a:lnTo>
                    <a:pt x="732" y="3114"/>
                  </a:lnTo>
                  <a:lnTo>
                    <a:pt x="738" y="3134"/>
                  </a:lnTo>
                  <a:lnTo>
                    <a:pt x="744" y="3139"/>
                  </a:lnTo>
                  <a:lnTo>
                    <a:pt x="748" y="3137"/>
                  </a:lnTo>
                  <a:lnTo>
                    <a:pt x="754" y="3126"/>
                  </a:lnTo>
                  <a:lnTo>
                    <a:pt x="758" y="3104"/>
                  </a:lnTo>
                  <a:lnTo>
                    <a:pt x="766" y="3067"/>
                  </a:lnTo>
                  <a:lnTo>
                    <a:pt x="772" y="3020"/>
                  </a:lnTo>
                  <a:lnTo>
                    <a:pt x="778" y="2961"/>
                  </a:lnTo>
                  <a:lnTo>
                    <a:pt x="784" y="2900"/>
                  </a:lnTo>
                  <a:lnTo>
                    <a:pt x="787" y="2839"/>
                  </a:lnTo>
                  <a:lnTo>
                    <a:pt x="793" y="2749"/>
                  </a:lnTo>
                  <a:lnTo>
                    <a:pt x="801" y="2635"/>
                  </a:lnTo>
                  <a:lnTo>
                    <a:pt x="811" y="2433"/>
                  </a:lnTo>
                  <a:lnTo>
                    <a:pt x="817" y="2325"/>
                  </a:lnTo>
                  <a:lnTo>
                    <a:pt x="823" y="2179"/>
                  </a:lnTo>
                  <a:lnTo>
                    <a:pt x="833" y="1983"/>
                  </a:lnTo>
                  <a:lnTo>
                    <a:pt x="844" y="1689"/>
                  </a:lnTo>
                  <a:lnTo>
                    <a:pt x="854" y="1465"/>
                  </a:lnTo>
                  <a:lnTo>
                    <a:pt x="868" y="1145"/>
                  </a:lnTo>
                  <a:lnTo>
                    <a:pt x="876" y="998"/>
                  </a:lnTo>
                  <a:lnTo>
                    <a:pt x="880" y="915"/>
                  </a:lnTo>
                  <a:lnTo>
                    <a:pt x="891" y="654"/>
                  </a:lnTo>
                  <a:lnTo>
                    <a:pt x="899" y="531"/>
                  </a:lnTo>
                  <a:lnTo>
                    <a:pt x="903" y="440"/>
                  </a:lnTo>
                  <a:lnTo>
                    <a:pt x="909" y="362"/>
                  </a:lnTo>
                  <a:lnTo>
                    <a:pt x="913" y="309"/>
                  </a:lnTo>
                  <a:lnTo>
                    <a:pt x="919" y="220"/>
                  </a:lnTo>
                  <a:lnTo>
                    <a:pt x="927" y="154"/>
                  </a:lnTo>
                  <a:lnTo>
                    <a:pt x="931" y="99"/>
                  </a:lnTo>
                  <a:lnTo>
                    <a:pt x="937" y="61"/>
                  </a:lnTo>
                  <a:lnTo>
                    <a:pt x="941" y="32"/>
                  </a:lnTo>
                  <a:lnTo>
                    <a:pt x="946" y="12"/>
                  </a:lnTo>
                  <a:lnTo>
                    <a:pt x="952" y="2"/>
                  </a:lnTo>
                  <a:lnTo>
                    <a:pt x="956" y="2"/>
                  </a:lnTo>
                  <a:lnTo>
                    <a:pt x="962" y="12"/>
                  </a:lnTo>
                  <a:lnTo>
                    <a:pt x="968" y="32"/>
                  </a:lnTo>
                  <a:lnTo>
                    <a:pt x="974" y="63"/>
                  </a:lnTo>
                  <a:lnTo>
                    <a:pt x="980" y="106"/>
                  </a:lnTo>
                  <a:lnTo>
                    <a:pt x="986" y="156"/>
                  </a:lnTo>
                  <a:lnTo>
                    <a:pt x="990" y="205"/>
                  </a:lnTo>
                  <a:lnTo>
                    <a:pt x="996" y="277"/>
                  </a:lnTo>
                  <a:lnTo>
                    <a:pt x="1003" y="372"/>
                  </a:lnTo>
                  <a:lnTo>
                    <a:pt x="1011" y="521"/>
                  </a:lnTo>
                  <a:lnTo>
                    <a:pt x="1015" y="566"/>
                  </a:lnTo>
                  <a:lnTo>
                    <a:pt x="1019" y="668"/>
                  </a:lnTo>
                  <a:lnTo>
                    <a:pt x="1025" y="782"/>
                  </a:lnTo>
                  <a:lnTo>
                    <a:pt x="1035" y="960"/>
                  </a:lnTo>
                  <a:lnTo>
                    <a:pt x="1049" y="1276"/>
                  </a:lnTo>
                  <a:lnTo>
                    <a:pt x="1076" y="1948"/>
                  </a:lnTo>
                  <a:lnTo>
                    <a:pt x="1082" y="2058"/>
                  </a:lnTo>
                  <a:lnTo>
                    <a:pt x="1098" y="2403"/>
                  </a:lnTo>
                  <a:lnTo>
                    <a:pt x="1103" y="2523"/>
                  </a:lnTo>
                  <a:lnTo>
                    <a:pt x="1109" y="2617"/>
                  </a:lnTo>
                  <a:lnTo>
                    <a:pt x="1115" y="2702"/>
                  </a:lnTo>
                  <a:lnTo>
                    <a:pt x="1115" y="2721"/>
                  </a:lnTo>
                  <a:lnTo>
                    <a:pt x="1123" y="2833"/>
                  </a:lnTo>
                  <a:lnTo>
                    <a:pt x="1131" y="2918"/>
                  </a:lnTo>
                  <a:lnTo>
                    <a:pt x="1137" y="2988"/>
                  </a:lnTo>
                  <a:lnTo>
                    <a:pt x="1141" y="3035"/>
                  </a:lnTo>
                  <a:lnTo>
                    <a:pt x="1147" y="3071"/>
                  </a:lnTo>
                  <a:lnTo>
                    <a:pt x="1149" y="3094"/>
                  </a:lnTo>
                  <a:lnTo>
                    <a:pt x="1155" y="3116"/>
                  </a:lnTo>
                  <a:lnTo>
                    <a:pt x="1160" y="3134"/>
                  </a:lnTo>
                  <a:lnTo>
                    <a:pt x="1166" y="3137"/>
                  </a:lnTo>
                  <a:lnTo>
                    <a:pt x="1172" y="3130"/>
                  </a:lnTo>
                  <a:lnTo>
                    <a:pt x="1176" y="3116"/>
                  </a:lnTo>
                  <a:lnTo>
                    <a:pt x="1182" y="3092"/>
                  </a:lnTo>
                  <a:lnTo>
                    <a:pt x="1184" y="3088"/>
                  </a:lnTo>
                  <a:lnTo>
                    <a:pt x="1188" y="3053"/>
                  </a:lnTo>
                  <a:lnTo>
                    <a:pt x="1194" y="3012"/>
                  </a:lnTo>
                  <a:lnTo>
                    <a:pt x="1200" y="2953"/>
                  </a:lnTo>
                  <a:lnTo>
                    <a:pt x="1206" y="2867"/>
                  </a:lnTo>
                  <a:lnTo>
                    <a:pt x="1213" y="2761"/>
                  </a:lnTo>
                  <a:lnTo>
                    <a:pt x="1217" y="2702"/>
                  </a:lnTo>
                  <a:lnTo>
                    <a:pt x="1223" y="2611"/>
                  </a:lnTo>
                  <a:lnTo>
                    <a:pt x="1229" y="2505"/>
                  </a:lnTo>
                  <a:lnTo>
                    <a:pt x="1235" y="2362"/>
                  </a:lnTo>
                  <a:lnTo>
                    <a:pt x="1251" y="2032"/>
                  </a:lnTo>
                  <a:lnTo>
                    <a:pt x="1259" y="1869"/>
                  </a:lnTo>
                  <a:lnTo>
                    <a:pt x="1272" y="1559"/>
                  </a:lnTo>
                  <a:lnTo>
                    <a:pt x="1280" y="1335"/>
                  </a:lnTo>
                  <a:lnTo>
                    <a:pt x="1284" y="1251"/>
                  </a:lnTo>
                  <a:lnTo>
                    <a:pt x="1302" y="866"/>
                  </a:lnTo>
                  <a:lnTo>
                    <a:pt x="1310" y="721"/>
                  </a:lnTo>
                  <a:lnTo>
                    <a:pt x="1315" y="617"/>
                  </a:lnTo>
                  <a:lnTo>
                    <a:pt x="1319" y="546"/>
                  </a:lnTo>
                  <a:lnTo>
                    <a:pt x="1329" y="381"/>
                  </a:lnTo>
                  <a:lnTo>
                    <a:pt x="1337" y="273"/>
                  </a:lnTo>
                  <a:lnTo>
                    <a:pt x="1341" y="205"/>
                  </a:lnTo>
                  <a:lnTo>
                    <a:pt x="1347" y="154"/>
                  </a:lnTo>
                  <a:lnTo>
                    <a:pt x="1351" y="108"/>
                  </a:lnTo>
                  <a:lnTo>
                    <a:pt x="1353" y="99"/>
                  </a:lnTo>
                  <a:lnTo>
                    <a:pt x="1357" y="63"/>
                  </a:lnTo>
                  <a:lnTo>
                    <a:pt x="1363" y="30"/>
                  </a:lnTo>
                  <a:lnTo>
                    <a:pt x="1368" y="14"/>
                  </a:lnTo>
                  <a:lnTo>
                    <a:pt x="1374" y="2"/>
                  </a:lnTo>
                  <a:lnTo>
                    <a:pt x="1380" y="4"/>
                  </a:lnTo>
                  <a:lnTo>
                    <a:pt x="1384" y="12"/>
                  </a:lnTo>
                  <a:lnTo>
                    <a:pt x="1386" y="16"/>
                  </a:lnTo>
                  <a:lnTo>
                    <a:pt x="1392" y="40"/>
                  </a:lnTo>
                  <a:lnTo>
                    <a:pt x="1396" y="67"/>
                  </a:lnTo>
                  <a:lnTo>
                    <a:pt x="1402" y="110"/>
                  </a:lnTo>
                  <a:lnTo>
                    <a:pt x="1408" y="169"/>
                  </a:lnTo>
                  <a:lnTo>
                    <a:pt x="1414" y="248"/>
                  </a:lnTo>
                  <a:lnTo>
                    <a:pt x="1420" y="322"/>
                  </a:lnTo>
                  <a:lnTo>
                    <a:pt x="1425" y="403"/>
                  </a:lnTo>
                  <a:lnTo>
                    <a:pt x="1431" y="479"/>
                  </a:lnTo>
                  <a:lnTo>
                    <a:pt x="1437" y="597"/>
                  </a:lnTo>
                  <a:lnTo>
                    <a:pt x="1445" y="770"/>
                  </a:lnTo>
                  <a:lnTo>
                    <a:pt x="1455" y="943"/>
                  </a:lnTo>
                  <a:lnTo>
                    <a:pt x="1461" y="1088"/>
                  </a:lnTo>
                  <a:lnTo>
                    <a:pt x="1482" y="1575"/>
                  </a:lnTo>
                  <a:lnTo>
                    <a:pt x="1488" y="1716"/>
                  </a:lnTo>
                  <a:lnTo>
                    <a:pt x="1512" y="2278"/>
                  </a:lnTo>
                  <a:lnTo>
                    <a:pt x="1518" y="2395"/>
                  </a:lnTo>
                  <a:lnTo>
                    <a:pt x="1522" y="2454"/>
                  </a:lnTo>
                  <a:lnTo>
                    <a:pt x="1531" y="2641"/>
                  </a:lnTo>
                  <a:lnTo>
                    <a:pt x="1539" y="2761"/>
                  </a:lnTo>
                  <a:lnTo>
                    <a:pt x="1545" y="2843"/>
                  </a:lnTo>
                  <a:lnTo>
                    <a:pt x="1549" y="2904"/>
                  </a:lnTo>
                  <a:lnTo>
                    <a:pt x="1555" y="2961"/>
                  </a:lnTo>
                  <a:lnTo>
                    <a:pt x="1555" y="2973"/>
                  </a:lnTo>
                  <a:lnTo>
                    <a:pt x="1561" y="3029"/>
                  </a:lnTo>
                  <a:lnTo>
                    <a:pt x="1567" y="3071"/>
                  </a:lnTo>
                  <a:lnTo>
                    <a:pt x="1573" y="3104"/>
                  </a:lnTo>
                  <a:lnTo>
                    <a:pt x="1579" y="3126"/>
                  </a:lnTo>
                  <a:lnTo>
                    <a:pt x="1582" y="3137"/>
                  </a:lnTo>
                  <a:lnTo>
                    <a:pt x="1588" y="3139"/>
                  </a:lnTo>
                  <a:lnTo>
                    <a:pt x="1594" y="3130"/>
                  </a:lnTo>
                  <a:lnTo>
                    <a:pt x="1598" y="3114"/>
                  </a:lnTo>
                  <a:lnTo>
                    <a:pt x="1604" y="3082"/>
                  </a:lnTo>
                  <a:lnTo>
                    <a:pt x="1610" y="3035"/>
                  </a:lnTo>
                  <a:lnTo>
                    <a:pt x="1618" y="2980"/>
                  </a:lnTo>
                  <a:lnTo>
                    <a:pt x="1624" y="2914"/>
                  </a:lnTo>
                  <a:lnTo>
                    <a:pt x="1628" y="2851"/>
                  </a:lnTo>
                  <a:lnTo>
                    <a:pt x="1633" y="2772"/>
                  </a:lnTo>
                  <a:lnTo>
                    <a:pt x="1639" y="2682"/>
                  </a:lnTo>
                  <a:lnTo>
                    <a:pt x="1645" y="2580"/>
                  </a:lnTo>
                  <a:lnTo>
                    <a:pt x="1651" y="2480"/>
                  </a:lnTo>
                  <a:lnTo>
                    <a:pt x="1657" y="2356"/>
                  </a:lnTo>
                </a:path>
              </a:pathLst>
            </a:custGeom>
            <a:noFill/>
            <a:ln w="1746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53" name="Line 49"/>
            <p:cNvSpPr>
              <a:spLocks noChangeShapeType="1"/>
            </p:cNvSpPr>
            <p:nvPr/>
          </p:nvSpPr>
          <p:spPr bwMode="auto">
            <a:xfrm flipV="1">
              <a:off x="4685" y="2110"/>
              <a:ext cx="16" cy="380"/>
            </a:xfrm>
            <a:prstGeom prst="line">
              <a:avLst/>
            </a:prstGeom>
            <a:noFill/>
            <a:ln w="1746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242" name="Text Box 36"/>
          <p:cNvSpPr txBox="1">
            <a:spLocks noChangeArrowheads="1"/>
          </p:cNvSpPr>
          <p:nvPr/>
        </p:nvSpPr>
        <p:spPr bwMode="auto">
          <a:xfrm>
            <a:off x="198685" y="1340768"/>
            <a:ext cx="575965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Symbol" pitchFamily="18" charset="2"/>
                <a:ea typeface="ＭＳ Ｐゴシック" charset="-128"/>
              </a:rPr>
              <a:t>n</a:t>
            </a:r>
            <a:r>
              <a:rPr lang="en-US" altLang="ja-JP" sz="3200" baseline="-25000" dirty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1</a:t>
            </a:r>
          </a:p>
        </p:txBody>
      </p:sp>
      <p:sp>
        <p:nvSpPr>
          <p:cNvPr id="9243" name="Text Box 37"/>
          <p:cNvSpPr txBox="1">
            <a:spLocks noChangeArrowheads="1"/>
          </p:cNvSpPr>
          <p:nvPr/>
        </p:nvSpPr>
        <p:spPr bwMode="auto">
          <a:xfrm>
            <a:off x="65857" y="3066927"/>
            <a:ext cx="575965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solidFill>
                  <a:srgbClr val="FFFF00"/>
                </a:solidFill>
                <a:latin typeface="Symbol" pitchFamily="18" charset="2"/>
                <a:ea typeface="ＭＳ Ｐゴシック" charset="-128"/>
              </a:rPr>
              <a:t>n</a:t>
            </a:r>
            <a:r>
              <a:rPr lang="en-US" altLang="ja-JP" sz="3200" baseline="-25000" dirty="0">
                <a:solidFill>
                  <a:srgbClr val="FFFF00"/>
                </a:solidFill>
                <a:latin typeface="Comic Sans MS" pitchFamily="66" charset="0"/>
                <a:ea typeface="ＭＳ Ｐゴシック" charset="-128"/>
              </a:rPr>
              <a:t>2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5796136" y="3507319"/>
            <a:ext cx="3265359" cy="2763567"/>
            <a:chOff x="5008983" y="3810385"/>
            <a:chExt cx="3591895" cy="3039924"/>
          </a:xfrm>
        </p:grpSpPr>
        <p:pic>
          <p:nvPicPr>
            <p:cNvPr id="59" name="Picture 3" descr="C:\cygwin\home\ichikawa\tmp\c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2" t="11232" r="11733"/>
            <a:stretch/>
          </p:blipFill>
          <p:spPr bwMode="auto">
            <a:xfrm>
              <a:off x="5008983" y="3810385"/>
              <a:ext cx="3560229" cy="300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 Box 33"/>
            <p:cNvSpPr txBox="1">
              <a:spLocks noChangeArrowheads="1"/>
            </p:cNvSpPr>
            <p:nvPr/>
          </p:nvSpPr>
          <p:spPr bwMode="auto">
            <a:xfrm>
              <a:off x="5696830" y="5025370"/>
              <a:ext cx="2296319" cy="406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solidFill>
                    <a:schemeClr val="bg1"/>
                  </a:solidFill>
                </a:rPr>
                <a:t>muon neutrino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Text Box 35"/>
            <p:cNvSpPr txBox="1">
              <a:spLocks noChangeArrowheads="1"/>
            </p:cNvSpPr>
            <p:nvPr/>
          </p:nvSpPr>
          <p:spPr bwMode="auto">
            <a:xfrm>
              <a:off x="5671745" y="5610726"/>
              <a:ext cx="2393411" cy="406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solidFill>
                    <a:schemeClr val="bg1"/>
                  </a:solidFill>
                </a:rPr>
                <a:t>tau neutrino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095255" y="6444044"/>
              <a:ext cx="1505623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flight length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641822" y="5807580"/>
            <a:ext cx="501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Neutrino Oscillation!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2720229" y="3944582"/>
                <a:ext cx="3488684" cy="561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0" tIns="45716" rIns="91430" bIns="45716"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charset="-128"/>
                  </a:rPr>
                  <a:t>→      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|</m:t>
                    </m:r>
                    <m:sSub>
                      <m:sSub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ja-JP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𝜈</m:t>
                        </m:r>
                      </m:e>
                      <m:sub>
                        <m:r>
                          <a:rPr lang="ja-JP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𝛽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&gt;</m:t>
                    </m:r>
                  </m:oMath>
                </a14:m>
                <a:endParaRPr lang="en-US" altLang="ja-JP" sz="2800" dirty="0" smtClean="0">
                  <a:solidFill>
                    <a:schemeClr val="tx1"/>
                  </a:solidFill>
                  <a:latin typeface="Symbol" pitchFamily="18" charset="2"/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4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0229" y="3944582"/>
                <a:ext cx="3488684" cy="561621"/>
              </a:xfrm>
              <a:prstGeom prst="rect">
                <a:avLst/>
              </a:prstGeom>
              <a:blipFill rotWithShape="0">
                <a:blip r:embed="rId4"/>
                <a:stretch>
                  <a:fillRect t="-8696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5887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78503"/>
            <a:ext cx="8195097" cy="77423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Quark vs. Neutrino – Oscillation-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8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193358" y="1329631"/>
                <a:ext cx="6754906" cy="123527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altLang="ja-JP" sz="2800" b="0" dirty="0" smtClean="0">
                    <a:latin typeface="Cambria Math"/>
                  </a:rPr>
                  <a:t>time evolution of mass eigenstate: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sz="2800" b="0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𝐸𝑡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𝑝𝑥</m:t>
                            </m:r>
                          </m:e>
                        </m:d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コンテンツ プレースホルダー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193358" y="1329631"/>
                <a:ext cx="6754906" cy="1235273"/>
              </a:xfrm>
              <a:blipFill rotWithShape="0">
                <a:blip r:embed="rId3"/>
                <a:stretch>
                  <a:fillRect t="-83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矢印 9"/>
          <p:cNvSpPr/>
          <p:nvPr/>
        </p:nvSpPr>
        <p:spPr>
          <a:xfrm rot="2670087">
            <a:off x="3139414" y="2400680"/>
            <a:ext cx="396044" cy="609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80055" y="3021213"/>
                <a:ext cx="3816424" cy="16521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quark</a:t>
                </a:r>
              </a:p>
              <a:p>
                <a:pPr lvl="1"/>
                <a:r>
                  <a:rPr lang="en-US" altLang="ja-JP" sz="2000" dirty="0" smtClean="0"/>
                  <a:t>“rest flame” approximation</a:t>
                </a:r>
                <a:endParaRPr kumimoji="1" lang="en-US" altLang="ja-JP" sz="2000" dirty="0" smtClean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𝐸𝑡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𝑝𝑥</m:t>
                              </m:r>
                            </m:e>
                          </m:d>
                        </m:sup>
                      </m:sSup>
                      <m:r>
                        <a:rPr lang="en-US" altLang="ja-JP" sz="2000" dirty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sz="20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1" lang="en-US" altLang="ja-JP" sz="2000" dirty="0" smtClean="0"/>
              </a:p>
              <a:p>
                <a:pPr lvl="1"/>
                <a:r>
                  <a:rPr lang="en-US" altLang="ja-JP" sz="2000" dirty="0" smtClean="0"/>
                  <a:t>modulation frequency =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kumimoji="1" lang="en-US" altLang="ja-JP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/>
                      </a:rPr>
                      <m:t>⇒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O(nano~pico-sec.)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5" y="3021213"/>
                <a:ext cx="3816424" cy="1652119"/>
              </a:xfrm>
              <a:prstGeom prst="rect">
                <a:avLst/>
              </a:prstGeom>
              <a:blipFill rotWithShape="0">
                <a:blip r:embed="rId4"/>
                <a:stretch>
                  <a:fillRect l="-1433" t="-1832" b="-54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325014" y="2925395"/>
                <a:ext cx="4495458" cy="24478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0000CC"/>
                    </a:solidFill>
                  </a:rPr>
                  <a:t>neutrino</a:t>
                </a:r>
              </a:p>
              <a:p>
                <a:pPr lvl="1"/>
                <a:r>
                  <a:rPr lang="en-US" altLang="ja-JP" sz="2000" dirty="0" smtClean="0"/>
                  <a:t>ultra-relativistic approximation</a:t>
                </a:r>
                <a:endParaRPr kumimoji="1" lang="en-US" altLang="ja-JP" sz="2000" dirty="0" smtClean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𝐸𝑡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𝑝𝑥</m:t>
                              </m:r>
                            </m:e>
                          </m:d>
                        </m:sup>
                      </m:sSup>
                      <m:r>
                        <a:rPr lang="en-US" altLang="ja-JP" sz="2000" dirty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𝐸𝐿</m:t>
                              </m:r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b="0" i="1" dirty="0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en-US" altLang="ja-JP" sz="2000" b="0" i="1" dirty="0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2000" b="0" i="1" dirty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ja-JP" sz="2000" b="0" i="1" dirty="0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JP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altLang="ja-JP" sz="2000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000" b="0" i="1" dirty="0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p/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</m:sup>
                      </m:sSup>
                      <m:r>
                        <a:rPr lang="en-US" altLang="ja-JP" sz="2000" b="0" i="1" dirty="0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altLang="ja-JP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ja-JP" sz="20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b="0" i="1" dirty="0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000" b="0" i="1" dirty="0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sz="2000" b="0" i="1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den>
                          </m:f>
                          <m:r>
                            <a:rPr lang="en-US" altLang="ja-JP" sz="2000" b="0" i="1" dirty="0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kumimoji="1" lang="en-US" altLang="ja-JP" sz="2000" dirty="0" smtClean="0"/>
              </a:p>
              <a:p>
                <a:pPr lvl="1"/>
                <a:r>
                  <a:rPr lang="en-US" altLang="ja-JP" sz="2000" dirty="0" smtClean="0"/>
                  <a:t>modulation frequency =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000" dirty="0" smtClean="0"/>
                  <a:t> </a:t>
                </a:r>
              </a:p>
              <a:p>
                <a:pPr lvl="1"/>
                <a:r>
                  <a:rPr lang="en-US" altLang="ja-JP" sz="2000" dirty="0">
                    <a:ea typeface="Cambria Math"/>
                  </a:rPr>
                  <a:t> </a:t>
                </a:r>
                <a:r>
                  <a:rPr lang="en-US" altLang="ja-JP" sz="2000" dirty="0" smtClean="0"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ja-JP" sz="2000" dirty="0" smtClean="0"/>
                  <a:t> O(mili-scond)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kumimoji="1" lang="en-US" altLang="ja-JP" sz="2000" dirty="0" smtClean="0"/>
                  <a:t>O(100km)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014" y="2925395"/>
                <a:ext cx="4495458" cy="2447821"/>
              </a:xfrm>
              <a:prstGeom prst="rect">
                <a:avLst/>
              </a:prstGeom>
              <a:blipFill rotWithShape="0">
                <a:blip r:embed="rId5"/>
                <a:stretch>
                  <a:fillRect l="-1216" t="-1241" b="-3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下矢印 13"/>
          <p:cNvSpPr/>
          <p:nvPr/>
        </p:nvSpPr>
        <p:spPr>
          <a:xfrm rot="19856151">
            <a:off x="4309203" y="2387867"/>
            <a:ext cx="396044" cy="609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/>
          </p:nvPr>
        </p:nvGraphicFramePr>
        <p:xfrm>
          <a:off x="2255784" y="5654664"/>
          <a:ext cx="6564688" cy="87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数式" r:id="rId6" imgW="2971800" imgH="393700" progId="Equation.3">
                  <p:embed/>
                </p:oleObj>
              </mc:Choice>
              <mc:Fallback>
                <p:oleObj name="数式" r:id="rId6" imgW="297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784" y="5654664"/>
                        <a:ext cx="6564688" cy="87068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32" name="Picture 128" descr="お相撲さん・力士のイラスト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" y="4447666"/>
            <a:ext cx="1898483" cy="23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34" name="Picture 130" descr="もふもふ日和！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92609"/>
            <a:ext cx="2150645" cy="1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7993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" y="1638646"/>
            <a:ext cx="3134434" cy="4526657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506465" y="3140968"/>
            <a:ext cx="639462" cy="295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8951" y="78678"/>
            <a:ext cx="9205677" cy="71869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Oscillate across </a:t>
            </a:r>
            <a:r>
              <a:rPr kumimoji="1" lang="en-US" altLang="ja-JP" sz="3200" dirty="0" err="1" smtClean="0"/>
              <a:t>loooong</a:t>
            </a:r>
            <a:r>
              <a:rPr kumimoji="1" lang="en-US" altLang="ja-JP" sz="3200" dirty="0" smtClean="0"/>
              <a:t> distance</a:t>
            </a:r>
            <a:endParaRPr kumimoji="1" lang="ja-JP" altLang="en-US" sz="32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A1CB-875E-4205-8148-7517347C9974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57074" y="4653136"/>
            <a:ext cx="1570710" cy="311141"/>
          </a:xfrm>
          <a:prstGeom prst="rect">
            <a:avLst/>
          </a:prstGeom>
          <a:solidFill>
            <a:schemeClr val="tx1"/>
          </a:solidFill>
        </p:spPr>
        <p:txBody>
          <a:bodyPr wrap="square" lIns="64291" tIns="32146" rIns="64291" bIns="32146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~</a:t>
            </a:r>
            <a:r>
              <a:rPr lang="en-US" altLang="ja-JP" sz="1600" dirty="0">
                <a:solidFill>
                  <a:schemeClr val="bg1"/>
                </a:solidFill>
                <a:latin typeface="Calibri" panose="020F0502020204030204" pitchFamily="34" charset="0"/>
              </a:rPr>
              <a:t>7.6x10</a:t>
            </a:r>
            <a:r>
              <a:rPr lang="en-US" altLang="ja-JP" sz="16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-5</a:t>
            </a:r>
            <a:r>
              <a:rPr lang="en-US" altLang="ja-JP" sz="1600" dirty="0">
                <a:solidFill>
                  <a:schemeClr val="bg1"/>
                </a:solidFill>
              </a:rPr>
              <a:t>eV</a:t>
            </a:r>
            <a:r>
              <a:rPr lang="en-US" altLang="ja-JP" sz="1600" baseline="30000" dirty="0">
                <a:solidFill>
                  <a:schemeClr val="bg1"/>
                </a:solidFill>
              </a:rPr>
              <a:t>2</a:t>
            </a:r>
            <a:endParaRPr lang="ja-JP" alt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43608" y="3931389"/>
            <a:ext cx="1503363" cy="341919"/>
          </a:xfrm>
          <a:prstGeom prst="rect">
            <a:avLst/>
          </a:prstGeom>
          <a:solidFill>
            <a:schemeClr val="tx1"/>
          </a:solidFill>
        </p:spPr>
        <p:txBody>
          <a:bodyPr wrap="square" lIns="64291" tIns="32146" rIns="64291" bIns="32146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~</a:t>
            </a:r>
            <a:r>
              <a:rPr lang="en-US" altLang="ja-JP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2.4x10</a:t>
            </a:r>
            <a:r>
              <a:rPr lang="en-US" altLang="ja-JP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altLang="ja-JP" dirty="0" smtClean="0">
                <a:solidFill>
                  <a:schemeClr val="bg1"/>
                </a:solidFill>
              </a:rPr>
              <a:t>eV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2</a:t>
            </a:r>
            <a:endParaRPr lang="ja-JP" altLang="en-US" baseline="30000" dirty="0">
              <a:solidFill>
                <a:schemeClr val="bg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2525506" y="3547813"/>
            <a:ext cx="2622558" cy="554462"/>
            <a:chOff x="2525506" y="3776973"/>
            <a:chExt cx="2622558" cy="554462"/>
          </a:xfrm>
        </p:grpSpPr>
        <p:sp>
          <p:nvSpPr>
            <p:cNvPr id="15" name="角丸四角形 14"/>
            <p:cNvSpPr/>
            <p:nvPr/>
          </p:nvSpPr>
          <p:spPr>
            <a:xfrm>
              <a:off x="3354449" y="3776973"/>
              <a:ext cx="1793615" cy="55446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/>
                <a:t>~</a:t>
              </a:r>
              <a:r>
                <a:rPr lang="en-US" altLang="ja-JP" sz="2000" dirty="0">
                  <a:latin typeface="Calibri" panose="020F0502020204030204" pitchFamily="34" charset="0"/>
                </a:rPr>
                <a:t>300</a:t>
              </a:r>
              <a:r>
                <a:rPr lang="en-US" altLang="ja-JP" sz="2000" dirty="0"/>
                <a:t> km @ E</a:t>
              </a:r>
              <a:r>
                <a:rPr lang="en-US" altLang="ja-JP" sz="2000" dirty="0">
                  <a:latin typeface="Symbol" pitchFamily="18" charset="2"/>
                </a:rPr>
                <a:t>n</a:t>
              </a:r>
              <a:r>
                <a:rPr lang="en-US" altLang="ja-JP" sz="2000" dirty="0"/>
                <a:t>=</a:t>
              </a:r>
              <a:r>
                <a:rPr lang="en-US" altLang="ja-JP" sz="2000" dirty="0">
                  <a:latin typeface="Calibri" panose="020F0502020204030204" pitchFamily="34" charset="0"/>
                </a:rPr>
                <a:t>700</a:t>
              </a:r>
              <a:r>
                <a:rPr lang="en-US" altLang="ja-JP" sz="2000" dirty="0"/>
                <a:t> </a:t>
              </a:r>
              <a:r>
                <a:rPr lang="en-US" altLang="ja-JP" sz="2000" dirty="0" smtClean="0"/>
                <a:t>MeV</a:t>
              </a:r>
              <a:endParaRPr lang="en-US" altLang="ja-JP" sz="2000" dirty="0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V="1">
              <a:off x="2525506" y="4102347"/>
              <a:ext cx="750350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/>
          <p:cNvGrpSpPr/>
          <p:nvPr/>
        </p:nvGrpSpPr>
        <p:grpSpPr>
          <a:xfrm>
            <a:off x="2691349" y="4530175"/>
            <a:ext cx="2024667" cy="587179"/>
            <a:chOff x="2812401" y="4476951"/>
            <a:chExt cx="3586822" cy="587179"/>
          </a:xfrm>
        </p:grpSpPr>
        <p:sp>
          <p:nvSpPr>
            <p:cNvPr id="16" name="角丸四角形 15"/>
            <p:cNvSpPr/>
            <p:nvPr/>
          </p:nvSpPr>
          <p:spPr>
            <a:xfrm>
              <a:off x="3721239" y="4476951"/>
              <a:ext cx="2677984" cy="58717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/>
                <a:t>~</a:t>
              </a:r>
              <a:r>
                <a:rPr lang="en-US" altLang="ja-JP" sz="2000" dirty="0" smtClean="0">
                  <a:latin typeface="Calibri" panose="020F0502020204030204" pitchFamily="34" charset="0"/>
                </a:rPr>
                <a:t>50</a:t>
              </a:r>
              <a:r>
                <a:rPr lang="en-US" altLang="ja-JP" sz="2000" dirty="0" smtClean="0"/>
                <a:t> </a:t>
              </a:r>
              <a:r>
                <a:rPr lang="en-US" altLang="ja-JP" sz="2000" dirty="0"/>
                <a:t>km @ </a:t>
              </a:r>
              <a:r>
                <a:rPr lang="en-US" altLang="ja-JP" sz="2000" dirty="0" smtClean="0"/>
                <a:t>E</a:t>
              </a:r>
              <a:r>
                <a:rPr lang="en-US" altLang="ja-JP" sz="2000" dirty="0" smtClean="0">
                  <a:latin typeface="Symbol" pitchFamily="18" charset="2"/>
                </a:rPr>
                <a:t>n</a:t>
              </a:r>
              <a:r>
                <a:rPr lang="en-US" altLang="ja-JP" sz="2000" dirty="0" smtClean="0"/>
                <a:t>=</a:t>
              </a:r>
              <a:r>
                <a:rPr lang="en-US" altLang="ja-JP" sz="2000" dirty="0" smtClean="0">
                  <a:latin typeface="Calibri" panose="020F0502020204030204" pitchFamily="34" charset="0"/>
                </a:rPr>
                <a:t>3</a:t>
              </a:r>
              <a:r>
                <a:rPr lang="en-US" altLang="ja-JP" sz="2000" dirty="0" smtClean="0"/>
                <a:t> MeV</a:t>
              </a:r>
              <a:endParaRPr lang="en-US" altLang="ja-JP" sz="2000" dirty="0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V="1">
              <a:off x="2812401" y="4824095"/>
              <a:ext cx="907923" cy="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2843808" y="5530006"/>
            <a:ext cx="377666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However, in other words, nature</a:t>
            </a:r>
            <a:r>
              <a:rPr lang="en-US" altLang="ja-JP" dirty="0">
                <a:solidFill>
                  <a:schemeClr val="bg1"/>
                </a:solidFill>
              </a:rPr>
              <a:t> allows </a:t>
            </a:r>
            <a:r>
              <a:rPr lang="en-US" altLang="ja-JP" dirty="0" smtClean="0">
                <a:solidFill>
                  <a:schemeClr val="bg1"/>
                </a:solidFill>
              </a:rPr>
              <a:t>oscillations </a:t>
            </a:r>
            <a:r>
              <a:rPr lang="en-US" altLang="ja-JP" dirty="0">
                <a:solidFill>
                  <a:schemeClr val="bg1"/>
                </a:solidFill>
              </a:rPr>
              <a:t>corresponding to three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altLang="ja-JP" dirty="0" smtClean="0">
                <a:solidFill>
                  <a:schemeClr val="bg1"/>
                </a:solidFill>
              </a:rPr>
              <a:t>m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2</a:t>
            </a:r>
            <a:r>
              <a:rPr lang="en-US" altLang="ja-JP" dirty="0" smtClean="0">
                <a:solidFill>
                  <a:schemeClr val="bg1"/>
                </a:solidFill>
              </a:rPr>
              <a:t>’s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happen </a:t>
            </a:r>
            <a:r>
              <a:rPr lang="en-US" altLang="ja-JP" dirty="0">
                <a:solidFill>
                  <a:schemeClr val="bg1"/>
                </a:solidFill>
              </a:rPr>
              <a:t>in Earth Scale</a:t>
            </a:r>
            <a:r>
              <a:rPr kumimoji="1" lang="en-US" altLang="ja-JP" dirty="0" smtClean="0">
                <a:solidFill>
                  <a:schemeClr val="bg1"/>
                </a:solidFill>
              </a:rPr>
              <a:t> 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5496" y="6165304"/>
                <a:ext cx="4026808" cy="679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≫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case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ja-JP" altLang="en-US" dirty="0" smtClean="0"/>
                  <a:t> </a:t>
                </a:r>
                <a:r>
                  <a:rPr lang="en-US" altLang="ja-JP" dirty="0" smtClean="0"/>
                  <a:t>could be also possible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165304"/>
                <a:ext cx="4026808" cy="679673"/>
              </a:xfrm>
              <a:prstGeom prst="rect">
                <a:avLst/>
              </a:prstGeom>
              <a:blipFill rotWithShape="0">
                <a:blip r:embed="rId7"/>
                <a:stretch>
                  <a:fillRect t="-3571" b="-9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角丸四角形 2"/>
          <p:cNvSpPr/>
          <p:nvPr/>
        </p:nvSpPr>
        <p:spPr>
          <a:xfrm>
            <a:off x="722646" y="3191902"/>
            <a:ext cx="115645" cy="1142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/>
          <p:cNvGrpSpPr/>
          <p:nvPr/>
        </p:nvGrpSpPr>
        <p:grpSpPr>
          <a:xfrm>
            <a:off x="4932040" y="4823764"/>
            <a:ext cx="4094104" cy="1955373"/>
            <a:chOff x="4932040" y="4823764"/>
            <a:chExt cx="4094104" cy="1955373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6985994" y="5147900"/>
              <a:ext cx="2040150" cy="1631237"/>
              <a:chOff x="6985994" y="5147900"/>
              <a:chExt cx="2040150" cy="1631237"/>
            </a:xfrm>
          </p:grpSpPr>
          <p:pic>
            <p:nvPicPr>
              <p:cNvPr id="19" name="Picture 3" descr="sun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5994" y="5157192"/>
                <a:ext cx="2020304" cy="162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テキスト ボックス 20"/>
              <p:cNvSpPr txBox="1"/>
              <p:nvPr/>
            </p:nvSpPr>
            <p:spPr>
              <a:xfrm>
                <a:off x="8306866" y="5147900"/>
                <a:ext cx="719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Solar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" name="直線矢印コネクタ 6"/>
            <p:cNvCxnSpPr/>
            <p:nvPr/>
          </p:nvCxnSpPr>
          <p:spPr>
            <a:xfrm flipH="1" flipV="1">
              <a:off x="4932040" y="4823764"/>
              <a:ext cx="2063307" cy="981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/>
          <p:cNvGrpSpPr/>
          <p:nvPr/>
        </p:nvGrpSpPr>
        <p:grpSpPr>
          <a:xfrm>
            <a:off x="4951031" y="3446691"/>
            <a:ext cx="4083606" cy="1636586"/>
            <a:chOff x="4951031" y="3446691"/>
            <a:chExt cx="4083606" cy="1636586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6986752" y="3446691"/>
              <a:ext cx="2047885" cy="1636586"/>
              <a:chOff x="6986752" y="3446691"/>
              <a:chExt cx="2047885" cy="1636586"/>
            </a:xfrm>
          </p:grpSpPr>
          <p:pic>
            <p:nvPicPr>
              <p:cNvPr id="23" name="Picture 332" descr="http://doublechooz.in2p3.fr/Layout/Banniere_Centrale_Chooz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995347" y="3446691"/>
                <a:ext cx="2039290" cy="1636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テキスト ボックス 24"/>
              <p:cNvSpPr txBox="1"/>
              <p:nvPr/>
            </p:nvSpPr>
            <p:spPr>
              <a:xfrm>
                <a:off x="6986752" y="3491716"/>
                <a:ext cx="1401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Reactor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" name="直線矢印コネクタ 9"/>
            <p:cNvCxnSpPr/>
            <p:nvPr/>
          </p:nvCxnSpPr>
          <p:spPr>
            <a:xfrm flipH="1">
              <a:off x="4951031" y="4365104"/>
              <a:ext cx="204431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>
              <a:stCxn id="23" idx="1"/>
              <a:endCxn id="15" idx="3"/>
            </p:cNvCxnSpPr>
            <p:nvPr/>
          </p:nvCxnSpPr>
          <p:spPr>
            <a:xfrm flipH="1" flipV="1">
              <a:off x="5148064" y="3825044"/>
              <a:ext cx="1847283" cy="439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/>
          <p:cNvGrpSpPr/>
          <p:nvPr/>
        </p:nvGrpSpPr>
        <p:grpSpPr>
          <a:xfrm>
            <a:off x="5292081" y="1409235"/>
            <a:ext cx="3816423" cy="2267147"/>
            <a:chOff x="5292081" y="1409235"/>
            <a:chExt cx="3816423" cy="2267147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7250036" y="1409235"/>
              <a:ext cx="1858468" cy="2019765"/>
              <a:chOff x="7250036" y="1409235"/>
              <a:chExt cx="1858468" cy="2019765"/>
            </a:xfrm>
          </p:grpSpPr>
          <p:pic>
            <p:nvPicPr>
              <p:cNvPr id="31" name="Picture 325" descr="http://www-sk.icrr.u-tokyo.ac.jp/sk/physics/image/image_atmnu_sub01/taiki_sub01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0036" y="1409235"/>
                <a:ext cx="1714963" cy="2019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テキスト ボックス 31"/>
              <p:cNvSpPr txBox="1"/>
              <p:nvPr/>
            </p:nvSpPr>
            <p:spPr>
              <a:xfrm>
                <a:off x="7566665" y="1475492"/>
                <a:ext cx="1541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Atmospheric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4" name="直線矢印コネクタ 13"/>
            <p:cNvCxnSpPr>
              <a:stCxn id="31" idx="1"/>
            </p:cNvCxnSpPr>
            <p:nvPr/>
          </p:nvCxnSpPr>
          <p:spPr>
            <a:xfrm flipH="1">
              <a:off x="5292081" y="2419118"/>
              <a:ext cx="1957955" cy="12572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/>
          <p:cNvGrpSpPr/>
          <p:nvPr/>
        </p:nvGrpSpPr>
        <p:grpSpPr>
          <a:xfrm>
            <a:off x="5148064" y="697411"/>
            <a:ext cx="2045950" cy="2776587"/>
            <a:chOff x="5148064" y="697411"/>
            <a:chExt cx="2045950" cy="2776587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5148064" y="697411"/>
              <a:ext cx="2045950" cy="1534463"/>
              <a:chOff x="5148064" y="697411"/>
              <a:chExt cx="2045950" cy="1534463"/>
            </a:xfrm>
          </p:grpSpPr>
          <p:pic>
            <p:nvPicPr>
              <p:cNvPr id="33" name="Picture 330" descr="MR tunnel view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697411"/>
                <a:ext cx="2045950" cy="153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テキスト ボックス 33"/>
              <p:cNvSpPr txBox="1"/>
              <p:nvPr/>
            </p:nvSpPr>
            <p:spPr>
              <a:xfrm>
                <a:off x="5427052" y="1844824"/>
                <a:ext cx="1401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bg1"/>
                    </a:solidFill>
                  </a:rPr>
                  <a:t>A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ccelerator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" name="直線矢印コネクタ 34"/>
            <p:cNvCxnSpPr/>
            <p:nvPr/>
          </p:nvCxnSpPr>
          <p:spPr>
            <a:xfrm flipH="1">
              <a:off x="5306092" y="2231874"/>
              <a:ext cx="634060" cy="12421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7504" y="920860"/>
                <a:ext cx="5052521" cy="626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1" i="1" smtClean="0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1" lang="ja-JP" altLang="en-US" sz="20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1" lang="ja-JP" alt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1" lang="en-US" altLang="ja-JP" sz="20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sPre>
                            <m:sPre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ja-JP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  <m:e>
                              <m:r>
                                <a:rPr lang="en-US" altLang="ja-JP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ja-JP" altLang="en-US" sz="16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sPre>
                          <m:d>
                            <m:dPr>
                              <m:ctrlPr>
                                <a:rPr lang="en-US" altLang="ja-JP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16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1600" b="1" i="1" smtClean="0"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el-GR" altLang="ja-JP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sSup>
                                <m:sSupPr>
                                  <m:ctrlPr>
                                    <a:rPr lang="el-GR" altLang="ja-JP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l-GR" altLang="ja-JP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l-GR" altLang="ja-JP" sz="1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𝒆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ja-JP" sz="16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  <m:sup>
                                      <m:r>
                                        <a:rPr lang="en-US" altLang="ja-JP" sz="1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f>
                                <m:fPr>
                                  <m:ctrlPr>
                                    <a:rPr lang="el-GR" altLang="ja-JP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  <m:d>
                                    <m:dPr>
                                      <m:ctrlPr>
                                        <a:rPr lang="en-US" altLang="ja-JP" sz="1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ja-JP" sz="16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km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ctrlPr>
                                        <a:rPr lang="en-US" altLang="ja-JP" sz="1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𝑮𝒆𝑽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20860"/>
                <a:ext cx="5052521" cy="6263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121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00000" y="116632"/>
            <a:ext cx="7772400" cy="810090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Appearance vs. </a:t>
            </a:r>
            <a:r>
              <a:rPr lang="en-US" altLang="ja-JP" sz="4000" dirty="0"/>
              <a:t>D</a:t>
            </a:r>
            <a:r>
              <a:rPr lang="en-US" altLang="ja-JP" sz="4000" dirty="0" smtClean="0"/>
              <a:t>isappearance</a:t>
            </a:r>
            <a:endParaRPr lang="en-US" altLang="ja-JP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DBB6E41-A9FA-4DC1-9584-8C35FF3A49C7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469" name="Text Box 5"/>
              <p:cNvSpPr txBox="1">
                <a:spLocks noChangeArrowheads="1"/>
              </p:cNvSpPr>
              <p:nvPr/>
            </p:nvSpPr>
            <p:spPr bwMode="auto">
              <a:xfrm>
                <a:off x="319462" y="1442120"/>
                <a:ext cx="8657837" cy="49382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91435" tIns="45718" rIns="91435" bIns="45718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ja-JP" sz="2400" dirty="0" smtClean="0">
                    <a:solidFill>
                      <a:srgbClr val="FFFF00"/>
                    </a:solidFill>
                  </a:rPr>
                  <a:t>Why disappear?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ja-JP" sz="2400" dirty="0" smtClean="0">
                    <a:solidFill>
                      <a:srgbClr val="FFFF00"/>
                    </a:solidFill>
                  </a:rPr>
                  <a:t>How is the neutrino flavor identified?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ja-JP" sz="2400" dirty="0" smtClean="0"/>
                  <a:t>Neutrino </a:t>
                </a:r>
                <a:r>
                  <a:rPr lang="en-US" altLang="ja-JP" sz="2400" dirty="0"/>
                  <a:t>flavor is tagged via charged current (CC) </a:t>
                </a:r>
                <a:r>
                  <a:rPr lang="en-US" altLang="ja-JP" sz="2400" dirty="0" smtClean="0"/>
                  <a:t>interaction.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ja-JP" sz="2400" dirty="0" smtClean="0">
                    <a:solidFill>
                      <a:srgbClr val="FFFF00"/>
                    </a:solidFill>
                  </a:rPr>
                  <a:t>threshold energy</a:t>
                </a:r>
                <a:endParaRPr lang="en-US" altLang="ja-JP" sz="2400" dirty="0">
                  <a:solidFill>
                    <a:srgbClr val="FFFF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ja-JP" sz="2400" dirty="0" smtClean="0"/>
                  <a:t>           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ja-JP" sz="2400" dirty="0" smtClean="0"/>
                  <a:t> </a:t>
                </a:r>
                <a:r>
                  <a:rPr lang="en-US" altLang="ja-JP" sz="2400" dirty="0"/>
                  <a:t>MeV  for </a:t>
                </a:r>
                <a:r>
                  <a:rPr lang="en-US" altLang="ja-JP" sz="2400" dirty="0" smtClean="0"/>
                  <a:t> </a:t>
                </a:r>
                <a:r>
                  <a:rPr lang="en-US" altLang="ja-JP" sz="2400" dirty="0" smtClean="0">
                    <a:latin typeface="Symbol" pitchFamily="18" charset="2"/>
                  </a:rPr>
                  <a:t>n</a:t>
                </a:r>
                <a:r>
                  <a:rPr lang="en-US" altLang="ja-JP" sz="2400" baseline="-25000" dirty="0" smtClean="0"/>
                  <a:t>e</a:t>
                </a:r>
                <a:endParaRPr lang="en-US" altLang="ja-JP" sz="2400" baseline="-25000" dirty="0"/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ja-JP" alt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ja-JP" sz="2400" baseline="-25000" dirty="0"/>
                  <a:t> </a:t>
                </a:r>
                <a:r>
                  <a:rPr lang="en-US" altLang="ja-JP" sz="2400" dirty="0"/>
                  <a:t>       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</a:t>
                </a:r>
                <a:r>
                  <a:rPr lang="en-US" altLang="ja-JP" sz="2400" dirty="0" smtClean="0"/>
                  <a:t> MeV  for </a:t>
                </a:r>
                <a:r>
                  <a:rPr lang="en-US" altLang="ja-JP" sz="2400" dirty="0" smtClean="0">
                    <a:latin typeface="Symbol" pitchFamily="18" charset="2"/>
                  </a:rPr>
                  <a:t>n</a:t>
                </a:r>
                <a:r>
                  <a:rPr lang="en-US" altLang="ja-JP" sz="2400" baseline="-25000" dirty="0" smtClean="0">
                    <a:latin typeface="Symbol" pitchFamily="18" charset="2"/>
                  </a:rPr>
                  <a:t>m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ja-JP" altLang="en-US" sz="24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3.5</a:t>
                </a:r>
                <a:r>
                  <a:rPr lang="en-US" altLang="ja-JP" sz="2400" dirty="0" smtClean="0"/>
                  <a:t>  GeV  for </a:t>
                </a:r>
                <a:r>
                  <a:rPr lang="en-US" altLang="ja-JP" sz="2400" dirty="0" err="1" smtClean="0">
                    <a:latin typeface="Symbol" pitchFamily="18" charset="2"/>
                  </a:rPr>
                  <a:t>n</a:t>
                </a:r>
                <a:r>
                  <a:rPr lang="en-US" altLang="ja-JP" sz="2400" baseline="-25000" dirty="0" err="1" smtClean="0">
                    <a:latin typeface="Symbol" pitchFamily="18" charset="2"/>
                  </a:rPr>
                  <a:t>t</a:t>
                </a:r>
                <a:endParaRPr lang="en-US" altLang="ja-JP" sz="2400" baseline="-25000" dirty="0" smtClean="0">
                  <a:latin typeface="Symbol" pitchFamily="18" charset="2"/>
                </a:endParaRPr>
              </a:p>
              <a:p>
                <a:pPr algn="l">
                  <a:spcBef>
                    <a:spcPct val="50000"/>
                  </a:spcBef>
                </a:pPr>
                <a:r>
                  <a:rPr lang="en-US" altLang="ja-JP" sz="2400" dirty="0" smtClean="0"/>
                  <a:t>At </a:t>
                </a:r>
                <a:r>
                  <a:rPr lang="en-US" altLang="ja-JP" sz="2400" dirty="0"/>
                  <a:t>E</a:t>
                </a:r>
                <a:r>
                  <a:rPr lang="en-US" altLang="ja-JP" sz="2400" dirty="0">
                    <a:latin typeface="Symbol" pitchFamily="18" charset="2"/>
                  </a:rPr>
                  <a:t>n</a:t>
                </a:r>
                <a:r>
                  <a:rPr lang="en-US" altLang="ja-JP" sz="2400" dirty="0"/>
                  <a:t> &lt; </a:t>
                </a:r>
                <a:r>
                  <a:rPr lang="en-US" altLang="ja-JP" sz="2400" dirty="0" err="1"/>
                  <a:t>Ethreshold</a:t>
                </a:r>
                <a:r>
                  <a:rPr lang="en-US" altLang="ja-JP" sz="2400" dirty="0"/>
                  <a:t>, </a:t>
                </a:r>
              </a:p>
              <a:p>
                <a:pPr lvl="1" algn="l">
                  <a:spcBef>
                    <a:spcPct val="50000"/>
                  </a:spcBef>
                </a:pPr>
                <a:r>
                  <a:rPr lang="en-US" altLang="ja-JP" sz="2400" dirty="0"/>
                  <a:t>that flavor is not observed and recognized as disappearance.</a:t>
                </a:r>
              </a:p>
            </p:txBody>
          </p:sp>
        </mc:Choice>
        <mc:Fallback xmlns="">
          <p:sp>
            <p:nvSpPr>
              <p:cNvPr id="3184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462" y="1442120"/>
                <a:ext cx="8657837" cy="4938271"/>
              </a:xfrm>
              <a:prstGeom prst="rect">
                <a:avLst/>
              </a:prstGeom>
              <a:blipFill rotWithShape="0">
                <a:blip r:embed="rId2"/>
                <a:stretch>
                  <a:fillRect l="-1056" t="-988" b="-18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1359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矢印コネクタ 29"/>
          <p:cNvCxnSpPr/>
          <p:nvPr/>
        </p:nvCxnSpPr>
        <p:spPr>
          <a:xfrm flipV="1">
            <a:off x="6422755" y="3303735"/>
            <a:ext cx="859720" cy="17094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 flipV="1">
            <a:off x="7354921" y="3209394"/>
            <a:ext cx="521065" cy="1614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70183" y="2375560"/>
                <a:ext cx="8105872" cy="1210909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kumimoji="1" lang="en-US" altLang="ja-JP" sz="20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𝑃𝑀𝑁𝑆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0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83" y="2375560"/>
                <a:ext cx="8105872" cy="1210909"/>
              </a:xfrm>
              <a:prstGeom prst="rect">
                <a:avLst/>
              </a:prstGeom>
              <a:blipFill rotWithShape="0">
                <a:blip r:embed="rId3"/>
                <a:stretch>
                  <a:fillRect b="-500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/>
          <p:cNvCxnSpPr/>
          <p:nvPr/>
        </p:nvCxnSpPr>
        <p:spPr>
          <a:xfrm flipV="1">
            <a:off x="3472636" y="3618596"/>
            <a:ext cx="861887" cy="12864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defTabSz="914306">
              <a:defRPr/>
            </a:pPr>
            <a:r>
              <a:rPr lang="en-US" altLang="ja-JP" sz="3200" dirty="0" smtClean="0"/>
              <a:t>Mixing matrix by Neutrino oscillations</a:t>
            </a:r>
            <a:endParaRPr lang="en-US" altLang="ja-JP" sz="3200" dirty="0"/>
          </a:p>
        </p:txBody>
      </p:sp>
      <p:cxnSp>
        <p:nvCxnSpPr>
          <p:cNvPr id="44" name="直線矢印コネクタ 43"/>
          <p:cNvCxnSpPr/>
          <p:nvPr/>
        </p:nvCxnSpPr>
        <p:spPr>
          <a:xfrm flipH="1" flipV="1">
            <a:off x="5872984" y="3578939"/>
            <a:ext cx="501722" cy="1881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1403648" y="3596976"/>
            <a:ext cx="1382403" cy="984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21" name="Picture 325" descr="http://www-sk.icrr.u-tokyo.ac.jp/sk/physics/image/image_atmnu_sub01/taiki_sub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0" y="4519627"/>
            <a:ext cx="1886459" cy="22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6" name="Picture 330" descr="MR tunnel view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91" y="4786544"/>
            <a:ext cx="2250545" cy="16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8" name="Picture 332" descr="http://doublechooz.in2p3.fr/Layout/Banniere_Centrale_Chooz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2587" y="4766233"/>
            <a:ext cx="2243219" cy="18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su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06" y="4690313"/>
            <a:ext cx="2222334" cy="17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65796" y="4509120"/>
            <a:ext cx="154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Atmospheric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71800" y="6109616"/>
            <a:ext cx="140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ccelerator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82496" y="6016491"/>
            <a:ext cx="140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Reactor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316416" y="4720347"/>
            <a:ext cx="71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Solar</a:t>
            </a:r>
            <a:endParaRPr kumimoji="1" lang="ja-JP" altLang="en-US" dirty="0"/>
          </a:p>
        </p:txBody>
      </p:sp>
      <p:cxnSp>
        <p:nvCxnSpPr>
          <p:cNvPr id="37" name="直線矢印コネクタ 36"/>
          <p:cNvCxnSpPr/>
          <p:nvPr/>
        </p:nvCxnSpPr>
        <p:spPr>
          <a:xfrm flipH="1" flipV="1">
            <a:off x="2922335" y="3596976"/>
            <a:ext cx="353522" cy="11895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4477467" y="3252140"/>
            <a:ext cx="390453" cy="22170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724435" y="4180871"/>
                <a:ext cx="1199518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23,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ja-JP" sz="1600" i="1">
                              <a:latin typeface="Cambria Math"/>
                              <a:ea typeface="Cambria Math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l-GR" altLang="ja-JP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/>
                                  <a:ea typeface="Cambria Math"/>
                                </a:rPr>
                                <m:t>32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35" y="4180871"/>
                <a:ext cx="1199518" cy="3702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756459" y="4288386"/>
                <a:ext cx="1596559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/>
                          </a:rPr>
                          <m:t>13,</m:t>
                        </m:r>
                      </m:sub>
                    </m:sSub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/>
                          </a:rPr>
                          <m:t>𝐶𝑃</m:t>
                        </m:r>
                      </m:sub>
                    </m:sSub>
                  </m:oMath>
                </a14:m>
                <a:r>
                  <a:rPr kumimoji="1" lang="en-US" altLang="ja-JP" sz="1600" dirty="0" smtClean="0"/>
                  <a:t>(, MO)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59" y="4288386"/>
                <a:ext cx="1596559" cy="349326"/>
              </a:xfrm>
              <a:prstGeom prst="rect">
                <a:avLst/>
              </a:prstGeom>
              <a:blipFill rotWithShape="0">
                <a:blip r:embed="rId9"/>
                <a:stretch>
                  <a:fillRect t="-3448" b="-18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4414577" y="3765230"/>
                <a:ext cx="2125021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/>
                          </a:rPr>
                          <m:t>13,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/>
                            <a:ea typeface="Cambria Math"/>
                          </a:rPr>
                          <m:t>Δ</m:t>
                        </m:r>
                        <m:sSubSup>
                          <m:sSubSupPr>
                            <m:ctrlPr>
                              <a:rPr lang="el-GR" altLang="ja-JP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16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/>
                                <a:ea typeface="Cambria Math"/>
                              </a:rPr>
                              <m:t>32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ja-JP" sz="1600" dirty="0" smtClean="0"/>
                  <a:t>(,MO)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577" y="3765230"/>
                <a:ext cx="2125021" cy="370294"/>
              </a:xfrm>
              <a:prstGeom prst="rect">
                <a:avLst/>
              </a:prstGeom>
              <a:blipFill rotWithShape="0"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676468" y="4016822"/>
                <a:ext cx="1199518" cy="358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12</m:t>
                          </m:r>
                          <m:r>
                            <a:rPr kumimoji="1" lang="en-US" altLang="ja-JP" sz="1600" b="0" i="0" smtClean="0">
                              <a:latin typeface="Cambria Math"/>
                            </a:rPr>
                            <m:t>,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ja-JP" sz="1600" i="1">
                          <a:latin typeface="Cambria Math"/>
                          <a:ea typeface="Cambria Math"/>
                        </a:rPr>
                        <m:t>Δ</m:t>
                      </m:r>
                      <m:sSubSup>
                        <m:sSubSupPr>
                          <m:ctrlPr>
                            <a:rPr lang="el-GR" altLang="ja-JP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sz="16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600" i="1">
                              <a:latin typeface="Cambria Math"/>
                              <a:ea typeface="Cambria Math"/>
                            </a:rPr>
                            <m:t>21</m:t>
                          </m:r>
                        </m:sub>
                        <m:sup>
                          <m:r>
                            <a:rPr lang="en-US" altLang="ja-JP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68" y="4016822"/>
                <a:ext cx="1199518" cy="3581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972597" y="1292378"/>
                <a:ext cx="3196858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flavor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flavor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flavor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97" y="1292378"/>
                <a:ext cx="3196858" cy="10831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334523" y="148866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 smtClean="0"/>
              <a:t>CKM matrix for quarks</a:t>
            </a:r>
          </a:p>
          <a:p>
            <a:pPr>
              <a:lnSpc>
                <a:spcPct val="90000"/>
              </a:lnSpc>
            </a:pPr>
            <a:r>
              <a:rPr kumimoji="1" lang="en-US" altLang="ja-JP" sz="2000" dirty="0" smtClean="0"/>
              <a:t>PMNS matrix for leptons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24691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黒板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8_TF02804846_TF02804846" id="{4436BAE0-48AF-449B-8CA3-A5141FF91173}" vid="{360F2100-DD25-4B61-B5DA-FE6F78FFA181}"/>
    </a:ext>
  </a:extLst>
</a:theme>
</file>

<file path=ppt/theme/theme2.xml><?xml version="1.0" encoding="utf-8"?>
<a:theme xmlns:a="http://schemas.openxmlformats.org/drawingml/2006/main" name="Office テーマ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</Template>
  <TotalTime>3438</TotalTime>
  <Words>1446</Words>
  <Application>Microsoft Office PowerPoint</Application>
  <PresentationFormat>画面に合わせる (4:3)</PresentationFormat>
  <Paragraphs>417</Paragraphs>
  <Slides>33</Slides>
  <Notes>19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54" baseType="lpstr">
      <vt:lpstr>ArialMT</vt:lpstr>
      <vt:lpstr>Gill Sans</vt:lpstr>
      <vt:lpstr>GillSans-Bold</vt:lpstr>
      <vt:lpstr>GillSans-Light</vt:lpstr>
      <vt:lpstr>HGｺﾞｼｯｸM</vt:lpstr>
      <vt:lpstr>LucidaGrande</vt:lpstr>
      <vt:lpstr>Meiryo UI</vt:lpstr>
      <vt:lpstr>ＭＳ Ｐゴシック</vt:lpstr>
      <vt:lpstr>SimSun</vt:lpstr>
      <vt:lpstr>ヒラギノ角ゴ ProN W3</vt:lpstr>
      <vt:lpstr>Arial</vt:lpstr>
      <vt:lpstr>Calibri</vt:lpstr>
      <vt:lpstr>Cambria Math</vt:lpstr>
      <vt:lpstr>Comic Sans MS</vt:lpstr>
      <vt:lpstr>Consolas</vt:lpstr>
      <vt:lpstr>Corbel</vt:lpstr>
      <vt:lpstr>Symbol</vt:lpstr>
      <vt:lpstr>Times New Roman</vt:lpstr>
      <vt:lpstr>Wingdings</vt:lpstr>
      <vt:lpstr>黒板 16x9</vt:lpstr>
      <vt:lpstr>数式</vt:lpstr>
      <vt:lpstr>Introduction to  Neutrino Physics Session</vt:lpstr>
      <vt:lpstr>Constituents of This World</vt:lpstr>
      <vt:lpstr>How can we distinguish neutrinos?</vt:lpstr>
      <vt:lpstr>Mixing btw. Flavor and Mass</vt:lpstr>
      <vt:lpstr>A neutrino is produced as an eigenstate of one flavor, but propagate with two different speed </vt:lpstr>
      <vt:lpstr>Quark vs. Neutrino – Oscillation-</vt:lpstr>
      <vt:lpstr>Oscillate across loooong distance</vt:lpstr>
      <vt:lpstr>Appearance vs. Disappearance</vt:lpstr>
      <vt:lpstr>Mixing matrix by Neutrino oscillations</vt:lpstr>
      <vt:lpstr>And we found</vt:lpstr>
      <vt:lpstr>Do they mean something?</vt:lpstr>
      <vt:lpstr>CP violation by three generation mixing</vt:lpstr>
      <vt:lpstr>neutrino oscillation of three states </vt:lpstr>
      <vt:lpstr>CP violation in neutrino oscillation</vt:lpstr>
      <vt:lpstr>Accelerator-based long baseline experiment – now and future -</vt:lpstr>
      <vt:lpstr>What’s else?   known unknowns (1) Is θ_23 maximal(45°)?</vt:lpstr>
      <vt:lpstr>What’s else?   known unknowns (2) Mass order</vt:lpstr>
      <vt:lpstr>What’s else?   known unknowns (2) Mass order</vt:lpstr>
      <vt:lpstr>Complementarity of acc. experiments at different baseline length </vt:lpstr>
      <vt:lpstr>Complementarity of acc. experiments at different baseline length </vt:lpstr>
      <vt:lpstr>NOvA status</vt:lpstr>
      <vt:lpstr>What’s else?   known unknowns (2) Mass order</vt:lpstr>
      <vt:lpstr>What’s else?   known unknowns (3) Majorana?  and absolute mass</vt:lpstr>
      <vt:lpstr>What’s else?   known unknowns (3) Majorana?  and absolute mass</vt:lpstr>
      <vt:lpstr>What’s else?   known unknowns (4) Why so light?</vt:lpstr>
      <vt:lpstr>What’s else? known unknowns (5) Leptogenesis?</vt:lpstr>
      <vt:lpstr>What’s else?  unknown unknowns</vt:lpstr>
      <vt:lpstr>What’s else?  unknown unknowns</vt:lpstr>
      <vt:lpstr>Summary</vt:lpstr>
      <vt:lpstr>In 10 years,</vt:lpstr>
      <vt:lpstr>Approximated 3-flavor Oscillation   at ∆m_23^2  L/4E~π/2 </vt:lpstr>
      <vt:lpstr>Daya Bay(Reactor Short Baseline)  Latest result</vt:lpstr>
      <vt:lpstr>World LBL experiments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タイトルのレイアウト</dc:title>
  <dc:creator>Atsuko Ichikawa</dc:creator>
  <cp:lastModifiedBy>Atsuko Ichikawa</cp:lastModifiedBy>
  <cp:revision>117</cp:revision>
  <cp:lastPrinted>2017-08-17T03:42:39Z</cp:lastPrinted>
  <dcterms:created xsi:type="dcterms:W3CDTF">2017-08-07T07:12:31Z</dcterms:created>
  <dcterms:modified xsi:type="dcterms:W3CDTF">2017-08-17T06:30:27Z</dcterms:modified>
</cp:coreProperties>
</file>