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067" r:id="rId2"/>
    <p:sldMasterId id="2147485217" r:id="rId3"/>
    <p:sldMasterId id="2147485264" r:id="rId4"/>
    <p:sldMasterId id="2147485521" r:id="rId5"/>
    <p:sldMasterId id="2147485534" r:id="rId6"/>
  </p:sldMasterIdLst>
  <p:notesMasterIdLst>
    <p:notesMasterId r:id="rId34"/>
  </p:notesMasterIdLst>
  <p:handoutMasterIdLst>
    <p:handoutMasterId r:id="rId35"/>
  </p:handoutMasterIdLst>
  <p:sldIdLst>
    <p:sldId id="817" r:id="rId7"/>
    <p:sldId id="733" r:id="rId8"/>
    <p:sldId id="719" r:id="rId9"/>
    <p:sldId id="853" r:id="rId10"/>
    <p:sldId id="846" r:id="rId11"/>
    <p:sldId id="857" r:id="rId12"/>
    <p:sldId id="850" r:id="rId13"/>
    <p:sldId id="847" r:id="rId14"/>
    <p:sldId id="835" r:id="rId15"/>
    <p:sldId id="740" r:id="rId16"/>
    <p:sldId id="808" r:id="rId17"/>
    <p:sldId id="824" r:id="rId18"/>
    <p:sldId id="837" r:id="rId19"/>
    <p:sldId id="838" r:id="rId20"/>
    <p:sldId id="839" r:id="rId21"/>
    <p:sldId id="849" r:id="rId22"/>
    <p:sldId id="845" r:id="rId23"/>
    <p:sldId id="842" r:id="rId24"/>
    <p:sldId id="754" r:id="rId25"/>
    <p:sldId id="855" r:id="rId26"/>
    <p:sldId id="831" r:id="rId27"/>
    <p:sldId id="832" r:id="rId28"/>
    <p:sldId id="848" r:id="rId29"/>
    <p:sldId id="840" r:id="rId30"/>
    <p:sldId id="841" r:id="rId31"/>
    <p:sldId id="851" r:id="rId32"/>
    <p:sldId id="858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33CC"/>
    <a:srgbClr val="99CCFF"/>
    <a:srgbClr val="993300"/>
    <a:srgbClr val="FF6600"/>
    <a:srgbClr val="0000FF"/>
    <a:srgbClr val="FFFF99"/>
    <a:srgbClr val="FFFF00"/>
    <a:srgbClr val="CCFF99"/>
    <a:srgbClr val="F5F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8" autoAdjust="0"/>
    <p:restoredTop sz="96221" autoAdjust="0"/>
  </p:normalViewPr>
  <p:slideViewPr>
    <p:cSldViewPr>
      <p:cViewPr>
        <p:scale>
          <a:sx n="75" d="100"/>
          <a:sy n="75" d="100"/>
        </p:scale>
        <p:origin x="-85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6FCE-1452-4A44-9B18-5AF20DA6C904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F4CB-FF25-42E7-85B5-9BD119BF95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001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24C11B-D954-4935-94E8-11395E674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2984933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xmlns="" val="396955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616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12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2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40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62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0481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4443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869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4783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97670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823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6246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1126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38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038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B55D343D-EFCD-4FE2-9A82-954BF9748D5D}" type="slidenum">
              <a:rPr lang="en-US" altLang="ko-KR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24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99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099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7D4A8CEA-FD0A-4C27-8F79-C44CC8EDCB81}" type="slidenum">
              <a:rPr lang="en-US" altLang="ko-KR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433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913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123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56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483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00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700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705AEE29-053C-4A4E-8FBF-41CDD39205A9}" type="slidenum">
              <a:rPr lang="en-US" altLang="ko-KR">
                <a:solidFill>
                  <a:prstClr val="black"/>
                </a:solidFill>
              </a:rPr>
              <a:pPr/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63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B5EB-9590-4726-A0FA-60B93136C91C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9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5263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616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77E-AD31-4656-81B4-DB4660567D7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12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F0785CA0-3D8C-4D2C-8FF7-F64AD638B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95A1117-9FD6-4CAE-927C-9415A264E1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47E10E33-5034-4B57-8432-CF35EF359C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9E9600F-F34D-432F-8EBD-016267FE87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B3857F0-575F-4F25-8FC6-D93E2C4D0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6EC7B7C-97AD-4B9A-93E4-EE47F73C1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82724A9-3F37-4990-9BC6-41874EED90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28FB78B-7D47-4923-8646-65A36F913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AAC8A23-20C2-4315-A32F-348FC59DF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54C6A91-2E68-4460-80DA-78884F23C8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5B7A6EE-0AF7-4B0A-901A-75442CD0B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82C11DA-2FD6-42EF-AA2C-6278D6C03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30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48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66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12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292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529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47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09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58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3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909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49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5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72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630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797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257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75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39B87A5F-A4A4-4320-AC56-6656FAAACF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08130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B7306368-4E6E-4DD5-B59C-163782111C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388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BF03D25F-B646-4DC6-ACA0-0B5917BFF8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4576147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759C9A72-484E-45FC-AF33-169ECD8368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471539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EDEB64F0-44B0-4CFE-8689-1F4F246ACF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91350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6825B66C-E6BB-4EAB-A901-EBFE649F89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10625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BD729965-13AA-4ECA-AE70-494824F9F1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08572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E9D99FFF-6058-4BCB-848A-93A6AA7417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863661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85F966F4-E085-4EF5-9D10-F465F308AD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79424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CCBD90DB-2D3A-4061-A168-9BF16DBE88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46047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3D8CD731-559E-46DE-8E77-27190E50AF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49028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BB08-2202-43A0-ABB2-2FA6051B022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0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7DFB-A8DB-405A-8DB6-B20D5BEAB05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38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034B-7970-4AD8-B8EC-F019A6547F0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18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2E3F-A786-49FE-8767-FC012944550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268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1152-DB6F-4D11-A3F5-AF8392BE79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966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A836-74FE-410E-963A-2220C3DE820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70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D42D-752E-4668-862C-8437C650030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960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AC49-6E61-41A5-BA1A-41143D9C201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86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4DDF-36CD-4550-8D98-66B1E0818AF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160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C37-812F-43AE-BEDC-45357654103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0149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D4E-B37C-4BE2-A1C6-C6BB18B1518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1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61" r:id="rId9"/>
    <p:sldLayoutId id="2147484662" r:id="rId10"/>
    <p:sldLayoutId id="2147484663" r:id="rId11"/>
    <p:sldLayoutId id="2147484664" r:id="rId12"/>
    <p:sldLayoutId id="2147484665" r:id="rId13"/>
    <p:sldLayoutId id="2147484666" r:id="rId14"/>
    <p:sldLayoutId id="2147484667" r:id="rId15"/>
    <p:sldLayoutId id="2147484668" r:id="rId16"/>
    <p:sldLayoutId id="2147484669" r:id="rId17"/>
    <p:sldLayoutId id="2147484670" r:id="rId18"/>
    <p:sldLayoutId id="2147485533" r:id="rId1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8EFAB5-CA52-4D31-A802-4EE7227030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  <p:sldLayoutId id="2147485230" r:id="rId13"/>
    <p:sldLayoutId id="2147485231" r:id="rId14"/>
    <p:sldLayoutId id="2147485232" r:id="rId15"/>
    <p:sldLayoutId id="2147485233" r:id="rId16"/>
    <p:sldLayoutId id="2147485234" r:id="rId17"/>
    <p:sldLayoutId id="2147485235" r:id="rId18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3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  <p:sldLayoutId id="2147485276" r:id="rId12"/>
    <p:sldLayoutId id="2147485277" r:id="rId13"/>
    <p:sldLayoutId id="2147485278" r:id="rId14"/>
    <p:sldLayoutId id="2147485279" r:id="rId15"/>
    <p:sldLayoutId id="2147485280" r:id="rId16"/>
    <p:sldLayoutId id="2147485281" r:id="rId17"/>
    <p:sldLayoutId id="2147485282" r:id="rId18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맑은 고딕" panose="020B0503020000020004" pitchFamily="50" charset="-127"/>
              </a:defRPr>
            </a:lvl1pPr>
          </a:lstStyle>
          <a:p>
            <a:pPr latinLnBrk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latinLnBrk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latinLnBrk="0"/>
            <a:fld id="{E4004121-BDE3-4DDD-9D0A-840A1112C178}" type="slidenum">
              <a:rPr lang="en-US" altLang="ko-KR" smtClean="0">
                <a:ea typeface="굴림" pitchFamily="50" charset="-127"/>
              </a:rPr>
              <a:pPr latinLnBrk="0"/>
              <a:t>‹#›</a:t>
            </a:fld>
            <a:endParaRPr lang="en-US" altLang="ko-KR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21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267C36-4974-41BD-BD00-BC90B11413D3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2017-08-18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5A2587-395C-49EC-92C5-F5B048EF028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42" r:id="rId8"/>
    <p:sldLayoutId id="2147485543" r:id="rId9"/>
    <p:sldLayoutId id="2147485544" r:id="rId10"/>
    <p:sldLayoutId id="214748554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ygn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5" name="Rectangle 4"/>
          <p:cNvSpPr>
            <a:spLocks noChangeArrowheads="1"/>
          </p:cNvSpPr>
          <p:nvPr/>
        </p:nvSpPr>
        <p:spPr bwMode="auto">
          <a:xfrm>
            <a:off x="115888" y="-1240"/>
            <a:ext cx="8839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kumimoji="0" lang="en-US" altLang="ko-KR" sz="4800" b="1" dirty="0" smtClean="0">
                <a:solidFill>
                  <a:schemeClr val="bg1"/>
                </a:solidFill>
                <a:latin typeface="Arial" pitchFamily="34" charset="0"/>
              </a:rPr>
              <a:t>Recent Results </a:t>
            </a:r>
            <a:r>
              <a:rPr kumimoji="0" lang="en-US" altLang="ko-KR" sz="4800" b="1" dirty="0">
                <a:solidFill>
                  <a:schemeClr val="bg1"/>
                </a:solidFill>
                <a:latin typeface="Arial" pitchFamily="34" charset="0"/>
              </a:rPr>
              <a:t>from </a:t>
            </a:r>
            <a:r>
              <a:rPr kumimoji="0" lang="en-US" altLang="ko-KR" sz="4800" b="1" dirty="0" smtClean="0">
                <a:solidFill>
                  <a:schemeClr val="bg1"/>
                </a:solidFill>
                <a:latin typeface="Arial" pitchFamily="34" charset="0"/>
              </a:rPr>
              <a:t>RENO</a:t>
            </a:r>
            <a:endParaRPr kumimoji="0" lang="en-US" altLang="ko-KR" sz="4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53636" name="Rectangle 5"/>
          <p:cNvSpPr>
            <a:spLocks noChangeArrowheads="1"/>
          </p:cNvSpPr>
          <p:nvPr/>
        </p:nvSpPr>
        <p:spPr bwMode="auto">
          <a:xfrm>
            <a:off x="1115616" y="1402110"/>
            <a:ext cx="6497637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 err="1" smtClean="0">
                <a:latin typeface="Arial" pitchFamily="34" charset="0"/>
              </a:rPr>
              <a:t>Jee-Seung</a:t>
            </a:r>
            <a:r>
              <a:rPr lang="en-US" altLang="ko-KR" sz="2200" b="1" dirty="0" smtClean="0">
                <a:latin typeface="Arial" pitchFamily="34" charset="0"/>
              </a:rPr>
              <a:t> Jang </a:t>
            </a:r>
            <a:r>
              <a:rPr lang="en-US" altLang="ko-KR" sz="2200" b="1" dirty="0">
                <a:latin typeface="Arial" pitchFamily="34" charset="0"/>
              </a:rPr>
              <a:t>for the RENO Collaboration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 smtClean="0">
                <a:latin typeface="Arial" pitchFamily="34" charset="0"/>
              </a:rPr>
              <a:t>GIST (</a:t>
            </a:r>
            <a:r>
              <a:rPr lang="en-US" altLang="ko-KR" sz="2200" b="1" dirty="0" err="1" smtClean="0">
                <a:latin typeface="Arial" pitchFamily="34" charset="0"/>
              </a:rPr>
              <a:t>Gwangju</a:t>
            </a:r>
            <a:r>
              <a:rPr lang="en-US" altLang="ko-KR" sz="2200" b="1" dirty="0" smtClean="0">
                <a:latin typeface="Arial" pitchFamily="34" charset="0"/>
              </a:rPr>
              <a:t>, Korea)</a:t>
            </a:r>
            <a:endParaRPr lang="en-US" altLang="ko-KR" sz="2200" b="1" dirty="0">
              <a:latin typeface="Arial" pitchFamily="34" charset="0"/>
            </a:endParaRPr>
          </a:p>
        </p:txBody>
      </p:sp>
      <p:pic>
        <p:nvPicPr>
          <p:cNvPr id="453637" name="Picture 6" descr="센터로고-짙은색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3204468" cy="7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9" name="AutoShape 4" descr="https://www.jyu.fi/en/congress/ndm15/welcome-to-neutrinos-and-dark-matter-congress/NDM15b.jpg"/>
          <p:cNvSpPr>
            <a:spLocks noChangeAspect="1" noChangeArrowheads="1"/>
          </p:cNvSpPr>
          <p:nvPr/>
        </p:nvSpPr>
        <p:spPr bwMode="auto">
          <a:xfrm>
            <a:off x="746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453640" name="Rectangle 5"/>
          <p:cNvSpPr>
            <a:spLocks noChangeArrowheads="1"/>
          </p:cNvSpPr>
          <p:nvPr/>
        </p:nvSpPr>
        <p:spPr bwMode="auto">
          <a:xfrm>
            <a:off x="611560" y="2380760"/>
            <a:ext cx="7652394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2400" b="1" dirty="0" err="1" smtClean="0">
                <a:solidFill>
                  <a:srgbClr val="FFFF00"/>
                </a:solidFill>
                <a:latin typeface="Arial" pitchFamily="34" charset="0"/>
              </a:rPr>
              <a:t>Flavour</a:t>
            </a:r>
            <a:r>
              <a:rPr lang="en-US" altLang="ko-KR" sz="2400" b="1" dirty="0" smtClean="0">
                <a:solidFill>
                  <a:srgbClr val="FFFF00"/>
                </a:solidFill>
                <a:latin typeface="Arial" pitchFamily="34" charset="0"/>
              </a:rPr>
              <a:t> Physics Conference</a:t>
            </a:r>
            <a:endParaRPr lang="en-US" altLang="ko-KR" sz="24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2400" b="1" dirty="0" smtClean="0">
                <a:solidFill>
                  <a:srgbClr val="FFFF00"/>
                </a:solidFill>
                <a:latin typeface="Arial" pitchFamily="34" charset="0"/>
              </a:rPr>
              <a:t>ICISE,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Arial" pitchFamily="34" charset="0"/>
              </a:rPr>
              <a:t>Quy</a:t>
            </a:r>
            <a:r>
              <a:rPr lang="en-US" altLang="ko-KR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Arial" pitchFamily="34" charset="0"/>
              </a:rPr>
              <a:t>Nhon</a:t>
            </a:r>
            <a:r>
              <a:rPr lang="en-US" altLang="ko-KR" sz="2400" b="1" dirty="0" smtClean="0">
                <a:solidFill>
                  <a:srgbClr val="FFFF00"/>
                </a:solidFill>
                <a:latin typeface="Arial" pitchFamily="34" charset="0"/>
              </a:rPr>
              <a:t> 13th-19th Aug. 2017</a:t>
            </a:r>
            <a:endParaRPr lang="en-US" altLang="ko-KR" sz="24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51" y="1255455"/>
            <a:ext cx="6059949" cy="4846740"/>
          </a:xfrm>
          <a:prstGeom prst="rect">
            <a:avLst/>
          </a:prstGeom>
        </p:spPr>
      </p:pic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179512" y="332656"/>
            <a:ext cx="8784976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Arial" charset="0"/>
              </a:rPr>
              <a:t>Correlation of 5 MeV Excess with Reactor Power</a:t>
            </a:r>
            <a:endParaRPr lang="ko-KR" alt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4500" y="3286944"/>
            <a:ext cx="1635125" cy="64611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kern="0" dirty="0">
                <a:solidFill>
                  <a:srgbClr val="FF0000"/>
                </a:solidFill>
                <a:latin typeface="Calibri"/>
                <a:ea typeface="맑은 고딕"/>
              </a:rPr>
              <a:t>All the six reactors are on</a:t>
            </a:r>
            <a:endParaRPr kumimoji="0" lang="ko-KR" altLang="en-US" sz="1800" kern="0" dirty="0">
              <a:solidFill>
                <a:srgbClr val="FF0000"/>
              </a:solidFill>
              <a:latin typeface="Calibri"/>
              <a:ea typeface="맑은 고딕"/>
            </a:endParaRPr>
          </a:p>
        </p:txBody>
      </p:sp>
      <p:cxnSp>
        <p:nvCxnSpPr>
          <p:cNvPr id="25" name="직선 화살표 연결선 5"/>
          <p:cNvCxnSpPr>
            <a:cxnSpLocks noChangeShapeType="1"/>
          </p:cNvCxnSpPr>
          <p:nvPr/>
        </p:nvCxnSpPr>
        <p:spPr bwMode="auto">
          <a:xfrm flipH="1" flipV="1">
            <a:off x="4602163" y="2812281"/>
            <a:ext cx="215900" cy="4746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955675" y="3446463"/>
            <a:ext cx="1636713" cy="64611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kern="0" dirty="0">
                <a:solidFill>
                  <a:srgbClr val="FF0000"/>
                </a:solidFill>
                <a:latin typeface="Calibri"/>
                <a:ea typeface="맑은 고딕"/>
              </a:rPr>
              <a:t>two or three reactors are off</a:t>
            </a:r>
            <a:endParaRPr kumimoji="0" lang="ko-KR" altLang="en-US" sz="1800" kern="0" dirty="0">
              <a:solidFill>
                <a:srgbClr val="FF0000"/>
              </a:solidFill>
              <a:latin typeface="Calibri"/>
              <a:ea typeface="맑은 고딕"/>
            </a:endParaRPr>
          </a:p>
        </p:txBody>
      </p:sp>
      <p:cxnSp>
        <p:nvCxnSpPr>
          <p:cNvPr id="28" name="직선 화살표 연결선 12"/>
          <p:cNvCxnSpPr>
            <a:cxnSpLocks noChangeShapeType="1"/>
          </p:cNvCxnSpPr>
          <p:nvPr/>
        </p:nvCxnSpPr>
        <p:spPr bwMode="auto">
          <a:xfrm>
            <a:off x="2301875" y="4092575"/>
            <a:ext cx="165100" cy="2206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255713" y="206851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black"/>
              </a:solidFill>
              <a:latin typeface="Calibri"/>
              <a:ea typeface="굴림" pitchFamily="50" charset="-127"/>
            </a:endParaRPr>
          </a:p>
        </p:txBody>
      </p:sp>
      <p:grpSp>
        <p:nvGrpSpPr>
          <p:cNvPr id="31" name="그룹 3"/>
          <p:cNvGrpSpPr>
            <a:grpSpLocks/>
          </p:cNvGrpSpPr>
          <p:nvPr/>
        </p:nvGrpSpPr>
        <p:grpSpPr bwMode="auto">
          <a:xfrm>
            <a:off x="6276975" y="2081213"/>
            <a:ext cx="2903538" cy="1784350"/>
            <a:chOff x="6277630" y="1412776"/>
            <a:chExt cx="2902882" cy="1785104"/>
          </a:xfrm>
        </p:grpSpPr>
        <p:sp>
          <p:nvSpPr>
            <p:cNvPr id="32" name="Right Arrow 3"/>
            <p:cNvSpPr/>
            <p:nvPr/>
          </p:nvSpPr>
          <p:spPr>
            <a:xfrm>
              <a:off x="6277630" y="2140158"/>
              <a:ext cx="750718" cy="484392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prstClr val="white"/>
                </a:solidFill>
                <a:latin typeface="Calibri"/>
                <a:ea typeface="굴림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3441" y="1412776"/>
              <a:ext cx="2287071" cy="17851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5 MeV excess 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has a clear 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correlation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with reactor 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thermal power !</a:t>
              </a:r>
            </a:p>
          </p:txBody>
        </p:sp>
      </p:grpSp>
      <p:grpSp>
        <p:nvGrpSpPr>
          <p:cNvPr id="34" name="그룹 2"/>
          <p:cNvGrpSpPr>
            <a:grpSpLocks/>
          </p:cNvGrpSpPr>
          <p:nvPr/>
        </p:nvGrpSpPr>
        <p:grpSpPr bwMode="auto">
          <a:xfrm>
            <a:off x="5991225" y="4184650"/>
            <a:ext cx="3278188" cy="1579563"/>
            <a:chOff x="5990995" y="3516178"/>
            <a:chExt cx="3278649" cy="1579683"/>
          </a:xfrm>
        </p:grpSpPr>
        <p:sp>
          <p:nvSpPr>
            <p:cNvPr id="35" name="TextBox 34"/>
            <p:cNvSpPr txBox="1"/>
            <p:nvPr/>
          </p:nvSpPr>
          <p:spPr>
            <a:xfrm>
              <a:off x="5990995" y="4325865"/>
              <a:ext cx="3278649" cy="769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The 5 MeV excess comes from reactors!</a:t>
              </a:r>
            </a:p>
          </p:txBody>
        </p:sp>
        <p:sp>
          <p:nvSpPr>
            <p:cNvPr id="36" name="아래쪽 화살표 1"/>
            <p:cNvSpPr>
              <a:spLocks noChangeArrowheads="1"/>
            </p:cNvSpPr>
            <p:nvPr/>
          </p:nvSpPr>
          <p:spPr bwMode="auto">
            <a:xfrm>
              <a:off x="7504675" y="3516178"/>
              <a:ext cx="531934" cy="704909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4F81BD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4380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" t="10701" r="4359" b="8363"/>
          <a:stretch>
            <a:fillRect/>
          </a:stretch>
        </p:blipFill>
        <p:spPr bwMode="auto">
          <a:xfrm>
            <a:off x="976363" y="1415827"/>
            <a:ext cx="66579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" t="10843" r="4546" b="7867"/>
          <a:stretch>
            <a:fillRect/>
          </a:stretch>
        </p:blipFill>
        <p:spPr bwMode="auto">
          <a:xfrm>
            <a:off x="971600" y="1380902"/>
            <a:ext cx="6656388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107571"/>
              </p:ext>
            </p:extLst>
          </p:nvPr>
        </p:nvGraphicFramePr>
        <p:xfrm>
          <a:off x="4831457" y="4412538"/>
          <a:ext cx="2429644" cy="989868"/>
        </p:xfrm>
        <a:graphic>
          <a:graphicData uri="http://schemas.openxmlformats.org/drawingml/2006/table">
            <a:tbl>
              <a:tblPr firstRow="1" bandRow="1"/>
              <a:tblGrid>
                <a:gridCol w="1574682"/>
                <a:gridCol w="854962"/>
              </a:tblGrid>
              <a:tr h="32995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Fit function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l-GR" altLang="ko-KR" sz="1800" b="1" dirty="0" smtClean="0"/>
                        <a:t>χ</a:t>
                      </a:r>
                      <a:r>
                        <a:rPr lang="en-US" altLang="ko-KR" sz="1800" b="1" baseline="30000" dirty="0" smtClean="0"/>
                        <a:t>2</a:t>
                      </a:r>
                      <a:endParaRPr lang="ko-KR" altLang="en-US" sz="1800" b="1" baseline="30000" dirty="0"/>
                    </a:p>
                  </a:txBody>
                  <a:tcPr marL="91411" marR="9141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95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a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1.407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95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a</a:t>
                      </a:r>
                      <a:r>
                        <a:rPr lang="en-US" altLang="ko-KR" sz="1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*x + b</a:t>
                      </a:r>
                      <a:endParaRPr lang="ko-KR" altLang="en-US" sz="1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0.233</a:t>
                      </a:r>
                      <a:endParaRPr lang="ko-KR" altLang="en-US" sz="1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2357959" y="4695742"/>
            <a:ext cx="2106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Δχ</a:t>
            </a:r>
            <a:r>
              <a:rPr kumimoji="0" lang="el-GR" altLang="ko-KR" sz="200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ko-K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1.174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P-value = 0.240</a:t>
            </a:r>
            <a:endParaRPr kumimoji="0" lang="ko-KR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800058" y="1055465"/>
            <a:ext cx="197975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kumimoji="0" lang="ko-K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6157963" y="5841777"/>
            <a:ext cx="1481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</a:rPr>
              <a:t>(Beginning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</a:rPr>
              <a:t>of reactor cycle)</a:t>
            </a:r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2138413" y="5879877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</a:rPr>
              <a:t>(End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</a:rPr>
              <a:t>of reactor cycle)</a:t>
            </a: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1562150" y="6171977"/>
            <a:ext cx="576263" cy="0"/>
          </a:xfrm>
          <a:prstGeom prst="straightConnector1">
            <a:avLst/>
          </a:prstGeom>
          <a:noFill/>
          <a:ln w="57150" cap="flat" cmpd="sng" algn="ctr">
            <a:solidFill>
              <a:srgbClr val="0066FF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직선 화살표 연결선 39"/>
          <p:cNvCxnSpPr/>
          <p:nvPr/>
        </p:nvCxnSpPr>
        <p:spPr>
          <a:xfrm>
            <a:off x="7375575" y="6051327"/>
            <a:ext cx="639763" cy="0"/>
          </a:xfrm>
          <a:prstGeom prst="straightConnector1">
            <a:avLst/>
          </a:prstGeom>
          <a:noFill/>
          <a:ln w="57150" cap="flat" cmpd="sng" algn="ctr">
            <a:solidFill>
              <a:srgbClr val="0066FF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23075" y="5914802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083311" y="1052736"/>
            <a:ext cx="2471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r" latinLnBrk="0">
              <a:spcBef>
                <a:spcPct val="0"/>
              </a:spcBef>
              <a:buFontTx/>
              <a:buNone/>
            </a:pPr>
            <a:r>
              <a:rPr kumimoji="0"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 1500 days</a:t>
            </a:r>
            <a:endParaRPr kumimoji="0" lang="ko-K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202208" y="163712"/>
            <a:ext cx="8784976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lvl="0" algn="ctr" defTabSz="457200" fontAlgn="auto" latinLnBrk="0">
              <a:spcAft>
                <a:spcPts val="0"/>
              </a:spcAft>
              <a:defRPr/>
            </a:pPr>
            <a:r>
              <a:rPr kumimoji="0" lang="en-US" altLang="ko-KR" sz="2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of 5 MeV excess with </a:t>
            </a:r>
            <a:r>
              <a:rPr kumimoji="0" lang="en-US" altLang="ko-KR" sz="2600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kumimoji="0" lang="en-US" altLang="ko-KR" sz="2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isotope fraction</a:t>
            </a:r>
            <a:endParaRPr kumimoji="0" lang="ko-KR" altLang="en-US" sz="26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11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/>
          <a:srcRect l="2132" t="10655" r="3782" b="2224"/>
          <a:stretch/>
        </p:blipFill>
        <p:spPr>
          <a:xfrm>
            <a:off x="251520" y="1719779"/>
            <a:ext cx="7776864" cy="4229501"/>
          </a:xfrm>
          <a:prstGeom prst="rect">
            <a:avLst/>
          </a:prstGeom>
        </p:spPr>
      </p:pic>
      <p:sp>
        <p:nvSpPr>
          <p:cNvPr id="486404" name="Rectangle 23"/>
          <p:cNvSpPr>
            <a:spLocks noChangeArrowheads="1"/>
          </p:cNvSpPr>
          <p:nvPr/>
        </p:nvSpPr>
        <p:spPr bwMode="auto">
          <a:xfrm>
            <a:off x="251520" y="44624"/>
            <a:ext cx="8669659" cy="57626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Measurement of Absolute Reactor Neutrino Flux</a:t>
            </a:r>
            <a:endParaRPr kumimoji="0" lang="ko-KR" alt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6407" name="TextBox 14"/>
          <p:cNvSpPr txBox="1">
            <a:spLocks noChangeArrowheads="1"/>
          </p:cNvSpPr>
          <p:nvPr/>
        </p:nvSpPr>
        <p:spPr bwMode="auto">
          <a:xfrm>
            <a:off x="1415495" y="1873282"/>
            <a:ext cx="2292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Preliminary</a:t>
            </a:r>
            <a:endParaRPr lang="ko-KR" altLang="en-US" sz="2400" dirty="0" smtClean="0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989438"/>
              </p:ext>
            </p:extLst>
          </p:nvPr>
        </p:nvGraphicFramePr>
        <p:xfrm>
          <a:off x="1259632" y="774389"/>
          <a:ext cx="6268085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7880"/>
                <a:gridCol w="4180205"/>
              </a:tblGrid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 1500 days </a:t>
                      </a:r>
                    </a:p>
                    <a:p>
                      <a:pPr latinLnBrk="1"/>
                      <a:r>
                        <a:rPr lang="en-US" altLang="ko-K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near (411 m)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/ Prediction (Huber + Mueller)</a:t>
                      </a:r>
                      <a:endParaRPr lang="ko-KR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4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0.946 +- 0.021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16097" y="5970110"/>
            <a:ext cx="731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just" latinLnBrk="0">
              <a:spcBef>
                <a:spcPct val="50000"/>
              </a:spcBef>
              <a:buFontTx/>
              <a:buNone/>
            </a:pPr>
            <a:r>
              <a:rPr kumimoji="0" lang="en-US" altLang="ko-KR" sz="1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of observed reactor neutrino fluxes relative to the prediction (Huber + Mueller model) indicates an overestimated flux or possible oscillation to sterile neutrinos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4" name="오른쪽 중괄호 3"/>
          <p:cNvSpPr/>
          <p:nvPr/>
        </p:nvSpPr>
        <p:spPr>
          <a:xfrm rot="5400000">
            <a:off x="3103511" y="3361648"/>
            <a:ext cx="218203" cy="2718774"/>
          </a:xfrm>
          <a:prstGeom prst="rightBrace">
            <a:avLst>
              <a:gd name="adj1" fmla="val 77287"/>
              <a:gd name="adj2" fmla="val 5096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187624" y="4814575"/>
            <a:ext cx="36527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Short baseline measurement (&lt;100 m)</a:t>
            </a:r>
          </a:p>
        </p:txBody>
      </p:sp>
    </p:spTree>
    <p:extLst>
      <p:ext uri="{BB962C8B-B14F-4D97-AF65-F5344CB8AC3E}">
        <p14:creationId xmlns:p14="http://schemas.microsoft.com/office/powerpoint/2010/main" xmlns="" val="36107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019678"/>
            <a:ext cx="6264696" cy="4619131"/>
          </a:xfrm>
          <a:prstGeom prst="rect">
            <a:avLst/>
          </a:prstGeom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281135" y="44624"/>
            <a:ext cx="8496944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Results from Spectral Fit</a:t>
            </a:r>
            <a:endParaRPr lang="ko-KR" altLang="en-US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8" name="TextBox 7"/>
          <p:cNvSpPr txBox="1"/>
          <p:nvPr/>
        </p:nvSpPr>
        <p:spPr>
          <a:xfrm>
            <a:off x="281135" y="70902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Energy-dependent disappearance of reactor antineutrinos</a:t>
            </a:r>
            <a:endParaRPr lang="ko-KR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359057"/>
              </p:ext>
            </p:extLst>
          </p:nvPr>
        </p:nvGraphicFramePr>
        <p:xfrm>
          <a:off x="1308199" y="5686594"/>
          <a:ext cx="5532438" cy="514350"/>
        </p:xfrm>
        <a:graphic>
          <a:graphicData uri="http://schemas.openxmlformats.org/presentationml/2006/ole">
            <p:oleObj spid="_x0000_s634086" name="수식" r:id="rId5" imgW="2717640" imgH="241200" progId="Equation.3">
              <p:embed/>
            </p:oleObj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259632" y="6190059"/>
            <a:ext cx="5797798" cy="695325"/>
            <a:chOff x="934442" y="6090629"/>
            <a:chExt cx="5797798" cy="695325"/>
          </a:xfrm>
        </p:grpSpPr>
        <p:sp>
          <p:nvSpPr>
            <p:cNvPr id="18" name="직사각형 23"/>
            <p:cNvSpPr/>
            <p:nvPr/>
          </p:nvSpPr>
          <p:spPr bwMode="auto">
            <a:xfrm>
              <a:off x="942480" y="6165304"/>
              <a:ext cx="5789760" cy="511783"/>
            </a:xfrm>
            <a:prstGeom prst="rect">
              <a:avLst/>
            </a:prstGeom>
            <a:solidFill>
              <a:srgbClr val="FFFD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  <a:ea typeface="맑은 고딕" pitchFamily="50" charset="-127"/>
              </a:endParaRPr>
            </a:p>
          </p:txBody>
        </p:sp>
        <p:graphicFrame>
          <p:nvGraphicFramePr>
            <p:cNvPr id="19" name="개체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48335596"/>
                </p:ext>
              </p:extLst>
            </p:nvPr>
          </p:nvGraphicFramePr>
          <p:xfrm>
            <a:off x="934442" y="6090629"/>
            <a:ext cx="4311650" cy="695325"/>
          </p:xfrm>
          <a:graphic>
            <a:graphicData uri="http://schemas.openxmlformats.org/presentationml/2006/ole">
              <p:oleObj spid="_x0000_s634087" name="수식" r:id="rId6" imgW="2145960" imgH="330120" progId="Equation.3">
                <p:embed/>
              </p:oleObj>
            </a:graphicData>
          </a:graphic>
        </p:graphicFrame>
        <p:graphicFrame>
          <p:nvGraphicFramePr>
            <p:cNvPr id="20" name="개체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56144622"/>
                </p:ext>
              </p:extLst>
            </p:nvPr>
          </p:nvGraphicFramePr>
          <p:xfrm>
            <a:off x="5281017" y="6193817"/>
            <a:ext cx="1431925" cy="471487"/>
          </p:xfrm>
          <a:graphic>
            <a:graphicData uri="http://schemas.openxmlformats.org/presentationml/2006/ole">
              <p:oleObj spid="_x0000_s634088" name="수식" r:id="rId7" imgW="774360" imgH="253800" progId="Equation.3">
                <p:embed/>
              </p:oleObj>
            </a:graphicData>
          </a:graphic>
        </p:graphicFrame>
      </p:grpSp>
      <p:sp>
        <p:nvSpPr>
          <p:cNvPr id="21" name="Text Box 3092"/>
          <p:cNvSpPr txBox="1">
            <a:spLocks noChangeArrowheads="1"/>
          </p:cNvSpPr>
          <p:nvPr/>
        </p:nvSpPr>
        <p:spPr bwMode="auto">
          <a:xfrm>
            <a:off x="6948264" y="5743549"/>
            <a:ext cx="1194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(± 9 %)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Text Box 3092"/>
          <p:cNvSpPr txBox="1">
            <a:spLocks noChangeArrowheads="1"/>
          </p:cNvSpPr>
          <p:nvPr/>
        </p:nvSpPr>
        <p:spPr bwMode="auto">
          <a:xfrm>
            <a:off x="6978658" y="6328935"/>
            <a:ext cx="1194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(± 7 %)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672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7602371" cy="5889246"/>
          </a:xfrm>
          <a:prstGeom prst="rect">
            <a:avLst/>
          </a:prstGeom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395536" y="89446"/>
            <a:ext cx="8280920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Allowed regions in </a:t>
            </a:r>
            <a:r>
              <a:rPr kumimoji="0" lang="en-US" altLang="ko-KR" sz="3200" b="1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kumimoji="0" lang="en-US" altLang="ko-KR" sz="3200" b="1" dirty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3200" b="1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3200" b="1" baseline="-25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3200" b="1" baseline="30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32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ko-KR" sz="3200" b="1" dirty="0" smtClean="0"/>
              <a:t> </a:t>
            </a:r>
            <a:r>
              <a:rPr kumimoji="0" lang="en-US" altLang="ko-KR" sz="32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sin</a:t>
            </a:r>
            <a:r>
              <a:rPr kumimoji="0" lang="en-US" altLang="ko-KR" sz="3200" b="1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32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32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endParaRPr lang="ko-KR" altLang="en-US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6345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251520" y="233462"/>
            <a:ext cx="8496944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Observed L/E Dependent Oscillation</a:t>
            </a:r>
            <a:endParaRPr lang="ko-KR" altLang="en-US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1979712" y="5713363"/>
          <a:ext cx="5286656" cy="1008112"/>
        </p:xfrm>
        <a:graphic>
          <a:graphicData uri="http://schemas.openxmlformats.org/presentationml/2006/ole">
            <p:oleObj spid="_x0000_s623803" name="Equation" r:id="rId4" imgW="2514240" imgH="466200" progId="Equation.3">
              <p:embed/>
            </p:oleObj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09DED-8D07-4A07-B5ED-D131DCC9412E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674" y="1026488"/>
            <a:ext cx="688907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133921" y="44624"/>
            <a:ext cx="883056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More</a:t>
            </a:r>
            <a:r>
              <a:rPr lang="ko-KR" altLang="en-US" sz="3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precise measurement of </a:t>
            </a:r>
            <a:r>
              <a:rPr lang="en-US" altLang="ko-KR" sz="3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30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3000" b="1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3000" b="1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96231" y="6324077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6381ACB-6646-4EC2-B33C-96061E48358A}" type="slidenum">
              <a:rPr lang="en-US" altLang="ko-KR">
                <a:solidFill>
                  <a:srgbClr val="898989"/>
                </a:solidFill>
              </a:rPr>
              <a:pPr/>
              <a:t>16</a:t>
            </a:fld>
            <a:endParaRPr lang="en-US" altLang="ko-KR">
              <a:solidFill>
                <a:srgbClr val="89898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9" name="표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600891"/>
                  </p:ext>
                </p:extLst>
              </p:nvPr>
            </p:nvGraphicFramePr>
            <p:xfrm>
              <a:off x="909480" y="3962622"/>
              <a:ext cx="6954409" cy="17983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81695"/>
                    <a:gridCol w="1112274"/>
                    <a:gridCol w="1296144"/>
                    <a:gridCol w="1296144"/>
                    <a:gridCol w="1368152"/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 days   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Precision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b="1" smtClean="0"/>
                                    </m:ctrlPr>
                                  </m:sSupPr>
                                  <m:e>
                                    <m:r>
                                      <a:rPr lang="en-US" altLang="ko-KR" sz="2000" b="1" i="1" smtClean="0"/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altLang="ko-KR" sz="2000" b="1" i="1" smtClean="0"/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ko-KR" sz="2000" b="1" i="1" smtClean="0"/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altLang="ko-KR" sz="2000" b="1" smtClean="0"/>
                                    </m:ctrlPr>
                                  </m:sSubPr>
                                  <m:e>
                                    <m:r>
                                      <a:rPr lang="ko-KR" altLang="en-US" sz="2000" b="1" i="1" smtClean="0"/>
                                      <m:t>𝛉</m:t>
                                    </m:r>
                                  </m:e>
                                  <m:sub>
                                    <m:r>
                                      <a:rPr lang="en-US" altLang="ko-KR" sz="2000" b="1" i="1" smtClean="0"/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1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 </a:t>
                          </a:r>
                          <a:endParaRPr lang="en-US" altLang="ko-KR" sz="2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0.005 </a:t>
                          </a:r>
                          <a:endParaRPr lang="en-US" altLang="ko-KR" sz="2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0.005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 smtClean="0">
                              <a:solidFill>
                                <a:srgbClr val="9933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9 %</a:t>
                          </a:r>
                          <a:endParaRPr lang="en-US" altLang="ko-KR" sz="2000" b="1" dirty="0" smtClean="0">
                            <a:solidFill>
                              <a:srgbClr val="9933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Symbol" panose="05050102010706020507" pitchFamily="18" charset="2"/>
                              <a:ea typeface="굴림" pitchFamily="50" charset="-127"/>
                              <a:cs typeface="Arial" pitchFamily="34" charset="0"/>
                            </a:rPr>
                            <a:t>D</a:t>
                          </a: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m</a:t>
                          </a:r>
                          <a:r>
                            <a:rPr kumimoji="0" lang="en-US" altLang="ko-KR" sz="20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ee</a:t>
                          </a:r>
                          <a:r>
                            <a:rPr kumimoji="0" lang="en-US" altLang="ko-KR" sz="2000" b="1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2</a:t>
                          </a: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x10</a:t>
                          </a:r>
                          <a:r>
                            <a:rPr kumimoji="0" lang="en-US" altLang="ko-KR" sz="1800" b="1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-3 </a:t>
                          </a: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eV</a:t>
                          </a:r>
                          <a:r>
                            <a:rPr kumimoji="0" lang="en-US" altLang="ko-KR" sz="1800" b="1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  <a:endParaRPr kumimoji="0" lang="ko-KR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굴림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2.61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20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 </a:t>
                          </a:r>
                          <a:endParaRPr lang="en-US" altLang="ko-KR" sz="2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 smtClean="0">
                              <a:solidFill>
                                <a:srgbClr val="9933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7 %</a:t>
                          </a:r>
                          <a:endParaRPr lang="en-US" altLang="ko-KR" sz="2000" b="1" dirty="0" smtClean="0">
                            <a:solidFill>
                              <a:srgbClr val="9933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9" name="표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126600891"/>
                  </p:ext>
                </p:extLst>
              </p:nvPr>
            </p:nvGraphicFramePr>
            <p:xfrm>
              <a:off x="909480" y="3962622"/>
              <a:ext cx="6954409" cy="17983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81695"/>
                    <a:gridCol w="1112274"/>
                    <a:gridCol w="1296144"/>
                    <a:gridCol w="1296144"/>
                    <a:gridCol w="1368152"/>
                  </a:tblGrid>
                  <a:tr h="3962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 days   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Stat.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Sys.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Precision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24" t="-59483" r="-270874" b="-11465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+0.006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+0.005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-0.005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 smtClean="0">
                              <a:solidFill>
                                <a:srgbClr val="9933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9 %</a:t>
                          </a:r>
                        </a:p>
                      </a:txBody>
                      <a:tcPr anchor="ctr"/>
                    </a:tc>
                  </a:tr>
                  <a:tr h="7010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Symbol" panose="05050102010706020507" pitchFamily="18" charset="2"/>
                              <a:ea typeface="굴림" pitchFamily="50" charset="-127"/>
                              <a:cs typeface="Arial" pitchFamily="34" charset="0"/>
                            </a:rPr>
                            <a:t>D</a:t>
                          </a: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m</a:t>
                          </a:r>
                          <a:r>
                            <a:rPr kumimoji="0" lang="en-US" altLang="ko-KR" sz="20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ee</a:t>
                          </a:r>
                          <a:r>
                            <a:rPr kumimoji="0" lang="en-US" altLang="ko-KR" sz="2000" b="1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2</a:t>
                          </a:r>
                          <a:r>
                            <a:rPr kumimoji="0" lang="en-US" altLang="ko-KR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x10</a:t>
                          </a:r>
                          <a:r>
                            <a:rPr kumimoji="0" lang="en-US" altLang="ko-KR" sz="1800" b="1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-3 </a:t>
                          </a: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eV</a:t>
                          </a:r>
                          <a:r>
                            <a:rPr kumimoji="0" lang="en-US" altLang="ko-KR" sz="1800" b="1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kumimoji="0" lang="en-US" altLang="ko-KR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굴림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  <a:endParaRPr kumimoji="0" lang="ko-KR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굴림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2.61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+0.15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-0.16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+0.09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-0.09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 smtClean="0">
                              <a:solidFill>
                                <a:srgbClr val="9933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7 %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1" name="표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980919"/>
                  </p:ext>
                </p:extLst>
              </p:nvPr>
            </p:nvGraphicFramePr>
            <p:xfrm>
              <a:off x="785943" y="1141686"/>
              <a:ext cx="6910479" cy="17983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881695"/>
                    <a:gridCol w="1124550"/>
                    <a:gridCol w="1310005"/>
                    <a:gridCol w="1231837"/>
                    <a:gridCol w="1362392"/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 days  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Precision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b="1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1" i="0" smtClean="0">
                                        <a:latin typeface="Cambria Math" panose="02040503050406030204" pitchFamily="18" charset="0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altLang="ko-KR" sz="20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ko-KR" sz="20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altLang="ko-KR" sz="2000" b="1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1" i="0" smtClean="0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  <m:sub>
                                    <m:r>
                                      <a:rPr lang="en-US" altLang="ko-KR" sz="2000" b="1" i="0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1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0.082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0.009 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0.009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 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12 %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Symbol" panose="05050102010706020507" pitchFamily="18" charset="2"/>
                              <a:ea typeface="굴림" pitchFamily="50" charset="-127"/>
                              <a:cs typeface="Arial" pitchFamily="34" charset="0"/>
                            </a:rPr>
                            <a:t>D</a:t>
                          </a:r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m</a:t>
                          </a:r>
                          <a:r>
                            <a:rPr kumimoji="0" lang="en-US" altLang="ko-KR" sz="2000" b="1" baseline="-25000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ee</a:t>
                          </a:r>
                          <a:r>
                            <a:rPr kumimoji="0" lang="en-US" altLang="ko-KR" sz="2000" b="1" baseline="30000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2</a:t>
                          </a:r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</a:p>
                        <a:p>
                          <a:pPr algn="ctr" latinLnBrk="1"/>
                          <a:r>
                            <a:rPr lang="en-US" altLang="ko-KR" sz="18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:r>
                            <a:rPr lang="en-US" altLang="ko-KR" sz="18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x10</a:t>
                          </a:r>
                          <a:r>
                            <a:rPr lang="en-US" altLang="ko-KR" sz="1800" b="1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-3 </a:t>
                          </a:r>
                          <a:r>
                            <a:rPr lang="en-US" altLang="ko-KR" sz="18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eV</a:t>
                          </a:r>
                          <a:r>
                            <a:rPr lang="en-US" altLang="ko-KR" sz="1800" b="1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18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2.62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</a:t>
                          </a:r>
                          <a:r>
                            <a:rPr lang="en-US" altLang="ko-KR" sz="20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20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0.23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 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10 %</a:t>
                          </a:r>
                          <a:endParaRPr lang="en-US" altLang="ko-KR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1" name="표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660980919"/>
                  </p:ext>
                </p:extLst>
              </p:nvPr>
            </p:nvGraphicFramePr>
            <p:xfrm>
              <a:off x="785943" y="1141686"/>
              <a:ext cx="6910479" cy="17983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881695"/>
                    <a:gridCol w="1124550"/>
                    <a:gridCol w="1310005"/>
                    <a:gridCol w="1231837"/>
                    <a:gridCol w="1362392"/>
                  </a:tblGrid>
                  <a:tr h="3962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 days  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Stat.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Sys.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Precision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24" t="-59483" r="-268608" b="-11465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0.082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+0.009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-0.009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+0.006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-0.006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latinLnBrk="1"/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Symbol" panose="05050102010706020507" pitchFamily="18" charset="2"/>
                              <a:ea typeface="굴림" pitchFamily="50" charset="-127"/>
                              <a:cs typeface="Arial" pitchFamily="34" charset="0"/>
                            </a:rPr>
                            <a:t>D</a:t>
                          </a:r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m</a:t>
                          </a:r>
                          <a:r>
                            <a:rPr kumimoji="0" lang="en-US" altLang="ko-KR" sz="2000" b="1" baseline="-25000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ee</a:t>
                          </a:r>
                          <a:r>
                            <a:rPr kumimoji="0" lang="en-US" altLang="ko-KR" sz="2000" b="1" baseline="30000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2</a:t>
                          </a:r>
                          <a:r>
                            <a:rPr kumimoji="0" lang="en-US" altLang="ko-KR" sz="2000" b="1" dirty="0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ea typeface="굴림" pitchFamily="50" charset="-127"/>
                              <a:cs typeface="Arial" pitchFamily="34" charset="0"/>
                            </a:rPr>
                            <a:t>|</a:t>
                          </a:r>
                        </a:p>
                        <a:p>
                          <a:pPr algn="ctr" latinLnBrk="1"/>
                          <a:r>
                            <a:rPr lang="en-US" altLang="ko-KR" sz="18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:r>
                            <a:rPr lang="en-US" altLang="ko-KR" sz="1800" b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x10</a:t>
                          </a:r>
                          <a:r>
                            <a:rPr lang="en-US" altLang="ko-KR" sz="1800" b="1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-3 </a:t>
                          </a:r>
                          <a:r>
                            <a:rPr lang="en-US" altLang="ko-KR" sz="18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eV</a:t>
                          </a:r>
                          <a:r>
                            <a:rPr lang="en-US" altLang="ko-KR" sz="1800" b="1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18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2.62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+0.21</a:t>
                          </a:r>
                          <a:r>
                            <a:rPr lang="en-US" altLang="ko-KR" sz="20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-0.23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+0.12 </a:t>
                          </a:r>
                        </a:p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-0.13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직사각형 31"/>
          <p:cNvSpPr/>
          <p:nvPr/>
        </p:nvSpPr>
        <p:spPr>
          <a:xfrm>
            <a:off x="785912" y="803132"/>
            <a:ext cx="817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PRL </a:t>
            </a:r>
            <a:r>
              <a:rPr kumimoji="0" lang="en-US" altLang="ko-KR" sz="18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116, 211801 (2016</a:t>
            </a:r>
            <a:r>
              <a:rPr kumimoji="0" lang="en-US" altLang="ko-KR" sz="18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), </a:t>
            </a:r>
            <a:r>
              <a:rPr kumimoji="0" lang="en-US" altLang="ko-K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Submitted </a:t>
            </a:r>
            <a:r>
              <a:rPr kumimoji="0" lang="en-US" altLang="ko-KR" sz="1800" dirty="0">
                <a:solidFill>
                  <a:schemeClr val="tx1"/>
                </a:solidFill>
                <a:latin typeface="Arial" panose="020B0604020202020204" pitchFamily="34" charset="0"/>
              </a:rPr>
              <a:t>to PRD (arXiv:1610.04326)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아래쪽 화살표 2"/>
          <p:cNvSpPr/>
          <p:nvPr/>
        </p:nvSpPr>
        <p:spPr bwMode="auto">
          <a:xfrm>
            <a:off x="3707904" y="3048426"/>
            <a:ext cx="783625" cy="494986"/>
          </a:xfrm>
          <a:prstGeom prst="down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06297" y="3573016"/>
            <a:ext cx="7170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2400" b="1" dirty="0" smtClean="0">
                <a:solidFill>
                  <a:srgbClr val="9933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New results (preliminary)</a:t>
            </a:r>
            <a:endParaRPr lang="ko-KR" altLang="en-US" sz="2400" b="1" dirty="0">
              <a:solidFill>
                <a:srgbClr val="993300"/>
              </a:solidFill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880903" y="5805895"/>
            <a:ext cx="701156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ko-KR" sz="2400" dirty="0" smtClean="0">
                <a:solidFill>
                  <a:srgbClr val="0033CC"/>
                </a:solidFill>
                <a:ea typeface="맑은 고딕" pitchFamily="50" charset="-127"/>
              </a:rPr>
              <a:t>Systematic errors are reduced due to </a:t>
            </a:r>
            <a:r>
              <a:rPr lang="en-US" altLang="ko-KR" sz="2400" dirty="0">
                <a:solidFill>
                  <a:srgbClr val="0033CC"/>
                </a:solidFill>
                <a:ea typeface="맑은 고딕" pitchFamily="50" charset="-127"/>
              </a:rPr>
              <a:t>background reduction </a:t>
            </a:r>
            <a:r>
              <a:rPr lang="en-US" altLang="ko-KR" sz="2400" dirty="0" smtClean="0">
                <a:solidFill>
                  <a:srgbClr val="0033CC"/>
                </a:solidFill>
                <a:ea typeface="맑은 고딕" pitchFamily="50" charset="-127"/>
              </a:rPr>
              <a:t>and larger statistics of control samples</a:t>
            </a:r>
            <a:endParaRPr lang="en-US" altLang="ko-KR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4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179512" y="116632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RENO : Plan and Prospects</a:t>
            </a:r>
            <a:endParaRPr lang="en-US" altLang="ko-KR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8FD83-7CC8-422F-BB31-F839E36B857B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20" name="Text Box 3092"/>
          <p:cNvSpPr txBox="1">
            <a:spLocks noChangeArrowheads="1"/>
          </p:cNvSpPr>
          <p:nvPr/>
        </p:nvSpPr>
        <p:spPr bwMode="auto">
          <a:xfrm>
            <a:off x="179512" y="972421"/>
            <a:ext cx="4314544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200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400" b="1" kern="0" dirty="0" smtClean="0">
                <a:solidFill>
                  <a:schemeClr val="tx1"/>
                </a:solidFill>
                <a:latin typeface="Arial" pitchFamily="34" charset="0"/>
                <a:ea typeface="맑은 고딕"/>
                <a:cs typeface="Arial" pitchFamily="34" charset="0"/>
              </a:rPr>
              <a:t>Plan for RENO data taking</a:t>
            </a:r>
            <a:endParaRPr kumimoji="0" lang="en-US" altLang="ko-KR" sz="2400" b="1" kern="0" dirty="0">
              <a:solidFill>
                <a:schemeClr val="tx1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0" y="2342489"/>
            <a:ext cx="36943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RENO data will be taken for 2 more years from now and it will take 3 additional years for the analysis.</a:t>
            </a:r>
            <a:endParaRPr kumimoji="0" lang="en-US" altLang="ko-KR" sz="20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85351" y="3873242"/>
            <a:ext cx="42706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sin</a:t>
            </a:r>
            <a:r>
              <a:rPr kumimoji="0" lang="en-US" altLang="ko-KR" sz="20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and </a:t>
            </a:r>
            <a:r>
              <a:rPr kumimoji="0"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kumimoji="0" lang="en-US" altLang="ko-KR" sz="2000" dirty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000" baseline="-25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000" baseline="30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will approach to </a:t>
            </a:r>
            <a:r>
              <a:rPr kumimoji="0" lang="en-US" altLang="ko-KR" sz="2000" b="1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~6% precision</a:t>
            </a:r>
            <a:r>
              <a:rPr kumimoji="0"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(our design goal).</a:t>
            </a:r>
            <a:endParaRPr kumimoji="0"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888133"/>
              </p:ext>
            </p:extLst>
          </p:nvPr>
        </p:nvGraphicFramePr>
        <p:xfrm>
          <a:off x="179510" y="1584293"/>
          <a:ext cx="87849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 bwMode="auto">
          <a:xfrm>
            <a:off x="3694324" y="1544361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화살표 연결선 8"/>
          <p:cNvCxnSpPr/>
          <p:nvPr/>
        </p:nvCxnSpPr>
        <p:spPr bwMode="auto">
          <a:xfrm>
            <a:off x="179512" y="2196557"/>
            <a:ext cx="3514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오른쪽 화살표 16"/>
          <p:cNvSpPr>
            <a:spLocks noChangeArrowheads="1"/>
          </p:cNvSpPr>
          <p:nvPr/>
        </p:nvSpPr>
        <p:spPr bwMode="auto">
          <a:xfrm rot="5400000">
            <a:off x="1715582" y="3312600"/>
            <a:ext cx="442671" cy="5532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>
            <a:off x="8964487" y="1550401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화살표 연결선 33"/>
          <p:cNvCxnSpPr/>
          <p:nvPr/>
        </p:nvCxnSpPr>
        <p:spPr bwMode="auto">
          <a:xfrm>
            <a:off x="3694324" y="2202597"/>
            <a:ext cx="527016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811463" y="2342489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2000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Possible extension of additional 2~3 years</a:t>
            </a:r>
            <a:endParaRPr kumimoji="0" lang="en-US" altLang="ko-KR" sz="2000" dirty="0">
              <a:solidFill>
                <a:schemeClr val="accent2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572000" y="3081393"/>
            <a:ext cx="439248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According to our recent study, the systematic error of |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0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0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is smaller than the statistical error.</a:t>
            </a:r>
          </a:p>
        </p:txBody>
      </p:sp>
      <p:cxnSp>
        <p:nvCxnSpPr>
          <p:cNvPr id="15" name="직선 화살표 연결선 14"/>
          <p:cNvCxnSpPr/>
          <p:nvPr/>
        </p:nvCxnSpPr>
        <p:spPr bwMode="auto">
          <a:xfrm flipH="1" flipV="1">
            <a:off x="6588224" y="2742599"/>
            <a:ext cx="72008" cy="338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154766"/>
              </p:ext>
            </p:extLst>
          </p:nvPr>
        </p:nvGraphicFramePr>
        <p:xfrm>
          <a:off x="179510" y="4746856"/>
          <a:ext cx="8278688" cy="1837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9672"/>
                <a:gridCol w="2069672"/>
                <a:gridCol w="2069672"/>
                <a:gridCol w="2069672"/>
              </a:tblGrid>
              <a:tr h="4614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days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Measured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days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Measured (preliminary)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~3500 days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1458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sin</a:t>
                      </a:r>
                      <a:r>
                        <a:rPr kumimoji="0" lang="en-US" altLang="ko-KR" sz="2000" b="1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r>
                        <a:rPr kumimoji="0" lang="en-US" altLang="ko-KR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q</a:t>
                      </a:r>
                      <a:r>
                        <a:rPr lang="en-US" altLang="ko-KR" sz="2000" b="1" baseline="-25000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13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12 %</a:t>
                      </a:r>
                      <a:endParaRPr lang="ko-KR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ko-KR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~ 7 %</a:t>
                      </a:r>
                      <a:endParaRPr lang="ko-KR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1458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|</a:t>
                      </a:r>
                      <a:r>
                        <a:rPr kumimoji="0" lang="en-US" altLang="ko-KR" sz="2000" b="1" dirty="0" smtClean="0">
                          <a:solidFill>
                            <a:srgbClr val="000000"/>
                          </a:solidFill>
                          <a:latin typeface="Symbol" panose="05050102010706020507" pitchFamily="18" charset="2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  <a:r>
                        <a:rPr kumimoji="0" lang="en-US" altLang="ko-KR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  <a:r>
                        <a:rPr kumimoji="0" lang="en-US" altLang="ko-KR" sz="2000" b="1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ee</a:t>
                      </a:r>
                      <a:r>
                        <a:rPr kumimoji="0" lang="en-US" altLang="ko-KR" sz="2000" b="1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r>
                        <a:rPr kumimoji="0" lang="en-US" altLang="ko-KR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|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</a:t>
                      </a:r>
                      <a:endParaRPr lang="ko-KR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ko-KR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~ 5 %</a:t>
                      </a:r>
                      <a:endParaRPr lang="ko-KR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46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 animBg="1"/>
      <p:bldP spid="32" grpId="0" animBg="1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20"/>
          <p:cNvSpPr txBox="1">
            <a:spLocks noChangeArrowheads="1"/>
          </p:cNvSpPr>
          <p:nvPr/>
        </p:nvSpPr>
        <p:spPr bwMode="auto">
          <a:xfrm>
            <a:off x="137158" y="4334143"/>
            <a:ext cx="882047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bserved an excess at 5 MeV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 reactor neutrino spectrum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1309" y="4964976"/>
            <a:ext cx="882733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sin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(2</a:t>
            </a:r>
            <a:r>
              <a:rPr lang="en-US" altLang="ko-KR" sz="22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22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 and </a:t>
            </a:r>
            <a:r>
              <a:rPr kumimoji="0" lang="en-US" altLang="ko-KR" sz="2200" dirty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200" baseline="-25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200" baseline="30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to </a:t>
            </a:r>
            <a:r>
              <a:rPr kumimoji="0" lang="en-US" altLang="ko-KR" sz="22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6</a:t>
            </a:r>
            <a:r>
              <a:rPr kumimoji="0" lang="en-US" altLang="ko-KR" sz="22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%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accuracy after 2 more years data taking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9512" y="909881"/>
            <a:ext cx="87849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M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ore precise measurements of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2200" b="1" dirty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2200" b="1" baseline="-25000" dirty="0">
                <a:solidFill>
                  <a:srgbClr val="000000"/>
                </a:solidFill>
                <a:latin typeface="Arial" charset="0"/>
              </a:rPr>
              <a:t>13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and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2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kumimoji="0" lang="en-US" altLang="ko-KR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energy dependent disappearance of reactor neutrinos</a:t>
            </a:r>
            <a:endParaRPr kumimoji="0" lang="en-US" altLang="ko-KR" sz="2200" dirty="0" smtClean="0">
              <a:solidFill>
                <a:schemeClr val="accent2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37158" y="3717032"/>
            <a:ext cx="882047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Measured absolute reactor neutrino flux 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: </a:t>
            </a:r>
            <a:r>
              <a:rPr kumimoji="0" lang="en-US" altLang="ko-KR" sz="22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R= 0.946±0.021   </a:t>
            </a:r>
            <a:endParaRPr kumimoji="0" lang="en-US" altLang="ko-KR" sz="2200" dirty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43658-C1A7-410D-A153-09D130D55F3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7158" y="5539879"/>
            <a:ext cx="87849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Wingdings" panose="05000000000000000000" pitchFamily="2" charset="2"/>
              </a:rPr>
              <a:t>A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Wingdings" panose="05000000000000000000" pitchFamily="2" charset="2"/>
              </a:rPr>
              <a:t>dditional 2~3 years of data taking under consideration to improve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2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accuracy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580112" y="3396991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000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(Preliminary)</a:t>
            </a:r>
            <a:endParaRPr lang="ko-KR" altLang="en-US" sz="2000" dirty="0"/>
          </a:p>
        </p:txBody>
      </p:sp>
      <p:sp>
        <p:nvSpPr>
          <p:cNvPr id="35" name="직사각형 34"/>
          <p:cNvSpPr/>
          <p:nvPr/>
        </p:nvSpPr>
        <p:spPr>
          <a:xfrm>
            <a:off x="755576" y="1665678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000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(Preliminary)</a:t>
            </a:r>
            <a:endParaRPr lang="ko-KR" altLang="en-US" sz="2000" dirty="0"/>
          </a:p>
        </p:txBody>
      </p:sp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3144733"/>
              </p:ext>
            </p:extLst>
          </p:nvPr>
        </p:nvGraphicFramePr>
        <p:xfrm>
          <a:off x="804143" y="2014186"/>
          <a:ext cx="5532438" cy="514350"/>
        </p:xfrm>
        <a:graphic>
          <a:graphicData uri="http://schemas.openxmlformats.org/presentationml/2006/ole">
            <p:oleObj spid="_x0000_s626509" name="수식" r:id="rId4" imgW="2717640" imgH="241200" progId="Equation.3">
              <p:embed/>
            </p:oleObj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755576" y="2517651"/>
            <a:ext cx="5797798" cy="695325"/>
            <a:chOff x="934442" y="6090629"/>
            <a:chExt cx="5797798" cy="695325"/>
          </a:xfrm>
        </p:grpSpPr>
        <p:sp>
          <p:nvSpPr>
            <p:cNvPr id="28" name="직사각형 23"/>
            <p:cNvSpPr/>
            <p:nvPr/>
          </p:nvSpPr>
          <p:spPr bwMode="auto">
            <a:xfrm>
              <a:off x="942480" y="6165304"/>
              <a:ext cx="5789760" cy="511783"/>
            </a:xfrm>
            <a:prstGeom prst="rect">
              <a:avLst/>
            </a:prstGeom>
            <a:solidFill>
              <a:srgbClr val="FFFD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  <a:ea typeface="맑은 고딕" pitchFamily="50" charset="-127"/>
              </a:endParaRPr>
            </a:p>
          </p:txBody>
        </p:sp>
        <p:graphicFrame>
          <p:nvGraphicFramePr>
            <p:cNvPr id="29" name="개체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99170006"/>
                </p:ext>
              </p:extLst>
            </p:nvPr>
          </p:nvGraphicFramePr>
          <p:xfrm>
            <a:off x="934442" y="6090629"/>
            <a:ext cx="4311650" cy="695325"/>
          </p:xfrm>
          <a:graphic>
            <a:graphicData uri="http://schemas.openxmlformats.org/presentationml/2006/ole">
              <p:oleObj spid="_x0000_s626510" name="수식" r:id="rId5" imgW="2145960" imgH="330120" progId="Equation.3">
                <p:embed/>
              </p:oleObj>
            </a:graphicData>
          </a:graphic>
        </p:graphicFrame>
        <p:graphicFrame>
          <p:nvGraphicFramePr>
            <p:cNvPr id="30" name="개체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97598368"/>
                </p:ext>
              </p:extLst>
            </p:nvPr>
          </p:nvGraphicFramePr>
          <p:xfrm>
            <a:off x="5281017" y="6193817"/>
            <a:ext cx="1431925" cy="471487"/>
          </p:xfrm>
          <a:graphic>
            <a:graphicData uri="http://schemas.openxmlformats.org/presentationml/2006/ole">
              <p:oleObj spid="_x0000_s626511" name="수식" r:id="rId6" imgW="774360" imgH="253800" progId="Equation.3">
                <p:embed/>
              </p:oleObj>
            </a:graphicData>
          </a:graphic>
        </p:graphicFrame>
      </p:grpSp>
      <p:sp>
        <p:nvSpPr>
          <p:cNvPr id="31" name="Text Box 3092"/>
          <p:cNvSpPr txBox="1">
            <a:spLocks noChangeArrowheads="1"/>
          </p:cNvSpPr>
          <p:nvPr/>
        </p:nvSpPr>
        <p:spPr bwMode="auto">
          <a:xfrm>
            <a:off x="6509118" y="2066713"/>
            <a:ext cx="167224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±0.008 (9 %)</a:t>
            </a:r>
          </a:p>
        </p:txBody>
      </p:sp>
      <p:sp>
        <p:nvSpPr>
          <p:cNvPr id="33" name="Text Box 3092"/>
          <p:cNvSpPr txBox="1">
            <a:spLocks noChangeArrowheads="1"/>
          </p:cNvSpPr>
          <p:nvPr/>
        </p:nvSpPr>
        <p:spPr bwMode="auto">
          <a:xfrm>
            <a:off x="6675249" y="2638143"/>
            <a:ext cx="16418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±0.18 (7 %)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179512" y="116632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Summary</a:t>
            </a:r>
            <a:endParaRPr kumimoji="0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5293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attention !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BE671-5E30-410B-B1F0-D9B36CC6A85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232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3"/>
          <p:cNvSpPr txBox="1">
            <a:spLocks noChangeArrowheads="1"/>
          </p:cNvSpPr>
          <p:nvPr/>
        </p:nvSpPr>
        <p:spPr bwMode="auto">
          <a:xfrm>
            <a:off x="107504" y="2163628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buFont typeface="굴림" pitchFamily="50" charset="-127"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ja-JP" altLang="ko-KR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(</a:t>
            </a:r>
            <a:r>
              <a:rPr lang="en-US" altLang="ko-KR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9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institutions and 40 physicists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24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굴림" pitchFamily="50" charset="-127"/>
              <a:buNone/>
            </a:pPr>
            <a:endParaRPr lang="en-US" altLang="ko-KR" sz="24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Chonnam</a:t>
            </a:r>
            <a:r>
              <a:rPr lang="en-US" altLang="ko-KR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National 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University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Dongshin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GIST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Gyeongsang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National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Kyungpook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National 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KAIST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Seoul </a:t>
            </a:r>
            <a:r>
              <a:rPr lang="en-US" altLang="ko-KR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National University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Seoyeong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Sungkyunkwan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University</a:t>
            </a:r>
          </a:p>
        </p:txBody>
      </p:sp>
      <p:pic>
        <p:nvPicPr>
          <p:cNvPr id="181251" name="Picture 4" descr="RENO로고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0956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49486"/>
            <a:ext cx="5146675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RENO Collaboration</a:t>
            </a:r>
          </a:p>
        </p:txBody>
      </p:sp>
      <p:sp>
        <p:nvSpPr>
          <p:cNvPr id="7" name="Text Box 3092"/>
          <p:cNvSpPr txBox="1">
            <a:spLocks noChangeArrowheads="1"/>
          </p:cNvSpPr>
          <p:nvPr/>
        </p:nvSpPr>
        <p:spPr bwMode="auto">
          <a:xfrm>
            <a:off x="5256584" y="2178730"/>
            <a:ext cx="3779912" cy="175432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Total cost :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$10M</a:t>
            </a:r>
          </a:p>
          <a:p>
            <a:pPr fontAlgn="auto" latinLnBrk="0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Start of project :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2006</a:t>
            </a:r>
          </a:p>
          <a:p>
            <a:pPr marL="177800" indent="-177800" fontAlgn="auto" latinLnBrk="0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first experiment running with both near &amp; far detectors from  </a:t>
            </a:r>
            <a:r>
              <a:rPr kumimoji="0" lang="en-US" altLang="ko-KR" sz="20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Aug. 2011</a:t>
            </a:r>
          </a:p>
        </p:txBody>
      </p:sp>
      <p:pic>
        <p:nvPicPr>
          <p:cNvPr id="9" name="Picture 52" descr="YG-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37025"/>
            <a:ext cx="39957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83768" y="1311151"/>
            <a:ext cx="66247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R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eactor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E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xperiment for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N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eutrino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O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scillation</a:t>
            </a:r>
            <a:endParaRPr lang="en-US" altLang="ko-KR" sz="24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포인트가 4개인 별 13"/>
          <p:cNvSpPr/>
          <p:nvPr/>
        </p:nvSpPr>
        <p:spPr bwMode="auto">
          <a:xfrm>
            <a:off x="6384900" y="5432524"/>
            <a:ext cx="406648" cy="419348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323528" y="260648"/>
            <a:ext cx="8568952" cy="576064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Reactor Neutrino Oscillations</a:t>
            </a:r>
            <a:endParaRPr kumimoji="0" lang="en-US" altLang="ko-KR" sz="3200" b="1" kern="0" dirty="0">
              <a:solidFill>
                <a:srgbClr val="000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79388" y="831602"/>
            <a:ext cx="8897937" cy="4901654"/>
            <a:chOff x="179388" y="831602"/>
            <a:chExt cx="8897937" cy="49016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4150" y="1285627"/>
              <a:ext cx="8458200" cy="787400"/>
              <a:chOff x="0" y="0"/>
              <a:chExt cx="5328" cy="496"/>
            </a:xfrm>
          </p:grpSpPr>
          <p:sp>
            <p:nvSpPr>
              <p:cNvPr id="614405" name="AutoShape 5"/>
              <p:cNvSpPr>
                <a:spLocks/>
              </p:cNvSpPr>
              <p:nvPr/>
            </p:nvSpPr>
            <p:spPr bwMode="auto">
              <a:xfrm>
                <a:off x="43" y="2"/>
                <a:ext cx="472" cy="486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0" y="21600"/>
                    </a:moveTo>
                    <a:lnTo>
                      <a:pt x="4485" y="13867"/>
                    </a:lnTo>
                    <a:lnTo>
                      <a:pt x="5766" y="10667"/>
                    </a:lnTo>
                    <a:lnTo>
                      <a:pt x="5766" y="7556"/>
                    </a:lnTo>
                    <a:lnTo>
                      <a:pt x="5766" y="5689"/>
                    </a:lnTo>
                    <a:lnTo>
                      <a:pt x="3936" y="0"/>
                    </a:lnTo>
                    <a:lnTo>
                      <a:pt x="17847" y="0"/>
                    </a:lnTo>
                    <a:lnTo>
                      <a:pt x="16475" y="3644"/>
                    </a:lnTo>
                    <a:lnTo>
                      <a:pt x="15651" y="7289"/>
                    </a:lnTo>
                    <a:lnTo>
                      <a:pt x="16108" y="10667"/>
                    </a:lnTo>
                    <a:lnTo>
                      <a:pt x="17207" y="13689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50000">
                    <a:srgbClr val="AEAEAE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06" name="Line 6"/>
              <p:cNvSpPr>
                <a:spLocks noChangeShapeType="1"/>
              </p:cNvSpPr>
              <p:nvPr/>
            </p:nvSpPr>
            <p:spPr bwMode="auto">
              <a:xfrm>
                <a:off x="38" y="495"/>
                <a:ext cx="49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07" name="Line 7"/>
              <p:cNvSpPr>
                <a:spLocks noChangeShapeType="1"/>
              </p:cNvSpPr>
              <p:nvPr/>
            </p:nvSpPr>
            <p:spPr bwMode="auto">
              <a:xfrm>
                <a:off x="121" y="2"/>
                <a:ext cx="31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08" name="Freeform 8"/>
              <p:cNvSpPr>
                <a:spLocks/>
              </p:cNvSpPr>
              <p:nvPr/>
            </p:nvSpPr>
            <p:spPr bwMode="auto">
              <a:xfrm>
                <a:off x="387" y="0"/>
                <a:ext cx="135" cy="496"/>
              </a:xfrm>
              <a:custGeom>
                <a:avLst/>
                <a:gdLst>
                  <a:gd name="T0" fmla="*/ 0 w 20015"/>
                  <a:gd name="T1" fmla="*/ 0 h 21600"/>
                  <a:gd name="T2" fmla="*/ 0 w 20015"/>
                  <a:gd name="T3" fmla="*/ 0 h 21600"/>
                  <a:gd name="T4" fmla="*/ 0 w 200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15"/>
                  <a:gd name="T10" fmla="*/ 0 h 21600"/>
                  <a:gd name="T11" fmla="*/ 20015 w 200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15" h="21600">
                    <a:moveTo>
                      <a:pt x="20015" y="21600"/>
                    </a:moveTo>
                    <a:cubicBezTo>
                      <a:pt x="11375" y="17509"/>
                      <a:pt x="2735" y="13418"/>
                      <a:pt x="575" y="9818"/>
                    </a:cubicBezTo>
                    <a:cubicBezTo>
                      <a:pt x="-1585" y="6218"/>
                      <a:pt x="2735" y="3109"/>
                      <a:pt x="7055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09" name="Freeform 9"/>
              <p:cNvSpPr>
                <a:spLocks/>
              </p:cNvSpPr>
              <p:nvPr/>
            </p:nvSpPr>
            <p:spPr bwMode="auto">
              <a:xfrm>
                <a:off x="38" y="0"/>
                <a:ext cx="134" cy="496"/>
              </a:xfrm>
              <a:custGeom>
                <a:avLst/>
                <a:gdLst>
                  <a:gd name="T0" fmla="*/ 0 w 20015"/>
                  <a:gd name="T1" fmla="*/ 0 h 21600"/>
                  <a:gd name="T2" fmla="*/ 0 w 20015"/>
                  <a:gd name="T3" fmla="*/ 0 h 21600"/>
                  <a:gd name="T4" fmla="*/ 0 w 200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15"/>
                  <a:gd name="T10" fmla="*/ 0 h 21600"/>
                  <a:gd name="T11" fmla="*/ 20015 w 200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15" h="21600">
                    <a:moveTo>
                      <a:pt x="0" y="21600"/>
                    </a:moveTo>
                    <a:cubicBezTo>
                      <a:pt x="8640" y="17509"/>
                      <a:pt x="17280" y="13418"/>
                      <a:pt x="19440" y="9818"/>
                    </a:cubicBezTo>
                    <a:cubicBezTo>
                      <a:pt x="21600" y="6218"/>
                      <a:pt x="17280" y="3109"/>
                      <a:pt x="1296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10" name="Line 10"/>
              <p:cNvSpPr>
                <a:spLocks noChangeShapeType="1"/>
              </p:cNvSpPr>
              <p:nvPr/>
            </p:nvSpPr>
            <p:spPr bwMode="auto">
              <a:xfrm>
                <a:off x="649" y="352"/>
                <a:ext cx="183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11" name="Line 11"/>
              <p:cNvSpPr>
                <a:spLocks noChangeShapeType="1"/>
              </p:cNvSpPr>
              <p:nvPr/>
            </p:nvSpPr>
            <p:spPr bwMode="auto">
              <a:xfrm>
                <a:off x="0" y="495"/>
                <a:ext cx="532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12" name="Oval 12"/>
              <p:cNvSpPr>
                <a:spLocks/>
              </p:cNvSpPr>
              <p:nvPr/>
            </p:nvSpPr>
            <p:spPr bwMode="auto">
              <a:xfrm>
                <a:off x="639" y="258"/>
                <a:ext cx="202" cy="173"/>
              </a:xfrm>
              <a:prstGeom prst="ellipse">
                <a:avLst/>
              </a:prstGeom>
              <a:gradFill rotWithShape="0">
                <a:gsLst>
                  <a:gs pos="0">
                    <a:srgbClr val="AEAEAE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13" name="AutoShape 13"/>
              <p:cNvSpPr>
                <a:spLocks/>
              </p:cNvSpPr>
              <p:nvPr/>
            </p:nvSpPr>
            <p:spPr bwMode="auto">
              <a:xfrm>
                <a:off x="637" y="348"/>
                <a:ext cx="206" cy="141"/>
              </a:xfrm>
              <a:prstGeom prst="roundRect">
                <a:avLst>
                  <a:gd name="adj" fmla="val 662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AEAEAE"/>
                  </a:gs>
                  <a:gs pos="100000">
                    <a:srgbClr val="808080"/>
                  </a:gs>
                </a:gsLst>
                <a:lin ang="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14" name="Rectangle 14"/>
              <p:cNvSpPr>
                <a:spLocks/>
              </p:cNvSpPr>
              <p:nvPr/>
            </p:nvSpPr>
            <p:spPr bwMode="auto">
              <a:xfrm>
                <a:off x="645" y="339"/>
                <a:ext cx="190" cy="2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50000">
                    <a:srgbClr val="AEAEAE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</p:grpSp>
        <p:sp>
          <p:nvSpPr>
            <p:cNvPr id="614415" name="Line 15"/>
            <p:cNvSpPr>
              <a:spLocks noChangeShapeType="1"/>
            </p:cNvSpPr>
            <p:nvPr/>
          </p:nvSpPr>
          <p:spPr bwMode="auto">
            <a:xfrm>
              <a:off x="179388" y="2073027"/>
              <a:ext cx="84582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206625" y="2508002"/>
              <a:ext cx="381000" cy="396875"/>
              <a:chOff x="0" y="0"/>
              <a:chExt cx="240" cy="250"/>
            </a:xfrm>
          </p:grpSpPr>
          <p:sp>
            <p:nvSpPr>
              <p:cNvPr id="614417" name="Oval 17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B6B6B6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18" name="Line 18"/>
              <p:cNvSpPr>
                <a:spLocks noChangeShapeType="1"/>
              </p:cNvSpPr>
              <p:nvPr/>
            </p:nvSpPr>
            <p:spPr bwMode="auto">
              <a:xfrm>
                <a:off x="11" y="164"/>
                <a:ext cx="1" cy="8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19" name="Line 19"/>
              <p:cNvSpPr>
                <a:spLocks noChangeShapeType="1"/>
              </p:cNvSpPr>
              <p:nvPr/>
            </p:nvSpPr>
            <p:spPr bwMode="auto">
              <a:xfrm>
                <a:off x="229" y="164"/>
                <a:ext cx="1" cy="8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8031163" y="2508002"/>
              <a:ext cx="381000" cy="396875"/>
              <a:chOff x="0" y="0"/>
              <a:chExt cx="240" cy="250"/>
            </a:xfrm>
          </p:grpSpPr>
          <p:sp>
            <p:nvSpPr>
              <p:cNvPr id="614421" name="Oval 21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B6B6B6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kumimoji="0" lang="en-GB" sz="2400" smtClean="0">
                  <a:solidFill>
                    <a:srgbClr val="000000"/>
                  </a:solidFill>
                  <a:latin typeface="Arial" charset="0"/>
                  <a:ea typeface="ヒラギノ角ゴ ProN W3" pitchFamily="-109" charset="-128"/>
                  <a:sym typeface="Arial" charset="0"/>
                </a:endParaRPr>
              </a:p>
            </p:txBody>
          </p:sp>
          <p:sp>
            <p:nvSpPr>
              <p:cNvPr id="614422" name="Line 22"/>
              <p:cNvSpPr>
                <a:spLocks noChangeShapeType="1"/>
              </p:cNvSpPr>
              <p:nvPr/>
            </p:nvSpPr>
            <p:spPr bwMode="auto">
              <a:xfrm>
                <a:off x="11" y="164"/>
                <a:ext cx="1" cy="8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23" name="Line 23"/>
              <p:cNvSpPr>
                <a:spLocks noChangeShapeType="1"/>
              </p:cNvSpPr>
              <p:nvPr/>
            </p:nvSpPr>
            <p:spPr bwMode="auto">
              <a:xfrm>
                <a:off x="229" y="164"/>
                <a:ext cx="1" cy="8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14424" name="Line 24"/>
            <p:cNvSpPr>
              <a:spLocks noChangeShapeType="1"/>
            </p:cNvSpPr>
            <p:nvPr/>
          </p:nvSpPr>
          <p:spPr bwMode="auto">
            <a:xfrm rot="10800000" flipH="1">
              <a:off x="1597025" y="1593602"/>
              <a:ext cx="3810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25" name="Line 25"/>
            <p:cNvSpPr>
              <a:spLocks noChangeShapeType="1"/>
            </p:cNvSpPr>
            <p:nvPr/>
          </p:nvSpPr>
          <p:spPr bwMode="auto">
            <a:xfrm rot="10800000" flipH="1">
              <a:off x="1368425" y="1212602"/>
              <a:ext cx="1588" cy="381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26" name="Line 26"/>
            <p:cNvSpPr>
              <a:spLocks noChangeShapeType="1"/>
            </p:cNvSpPr>
            <p:nvPr/>
          </p:nvSpPr>
          <p:spPr bwMode="auto">
            <a:xfrm rot="10800000">
              <a:off x="682625" y="1593602"/>
              <a:ext cx="3810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27" name="Line 27"/>
            <p:cNvSpPr>
              <a:spLocks noChangeShapeType="1"/>
            </p:cNvSpPr>
            <p:nvPr/>
          </p:nvSpPr>
          <p:spPr bwMode="auto">
            <a:xfrm flipH="1">
              <a:off x="682625" y="1974602"/>
              <a:ext cx="3810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28" name="Line 28"/>
            <p:cNvSpPr>
              <a:spLocks noChangeShapeType="1"/>
            </p:cNvSpPr>
            <p:nvPr/>
          </p:nvSpPr>
          <p:spPr bwMode="auto">
            <a:xfrm>
              <a:off x="1597025" y="1974602"/>
              <a:ext cx="3810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29" name="Line 29"/>
            <p:cNvSpPr>
              <a:spLocks noChangeShapeType="1"/>
            </p:cNvSpPr>
            <p:nvPr/>
          </p:nvSpPr>
          <p:spPr bwMode="auto">
            <a:xfrm>
              <a:off x="1368425" y="2203202"/>
              <a:ext cx="1588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978025" y="1365002"/>
              <a:ext cx="469900" cy="406400"/>
              <a:chOff x="0" y="0"/>
              <a:chExt cx="296" cy="256"/>
            </a:xfrm>
          </p:grpSpPr>
          <p:sp>
            <p:nvSpPr>
              <p:cNvPr id="614431" name="Rectangle 31"/>
              <p:cNvSpPr>
                <a:spLocks/>
              </p:cNvSpPr>
              <p:nvPr/>
            </p:nvSpPr>
            <p:spPr bwMode="auto">
              <a:xfrm>
                <a:off x="0" y="0"/>
                <a:ext cx="29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latinLnBrk="0">
                  <a:spcBef>
                    <a:spcPts val="1050"/>
                  </a:spcBef>
                </a:pPr>
                <a:r>
                  <a:rPr kumimoji="0" lang="en-US" altLang="ko-KR" sz="18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ν</a:t>
                </a:r>
                <a:r>
                  <a:rPr kumimoji="0" lang="en-US" altLang="ko-KR" sz="1800" baseline="-250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e</a:t>
                </a:r>
              </a:p>
            </p:txBody>
          </p:sp>
          <p:sp>
            <p:nvSpPr>
              <p:cNvPr id="614432" name="Line 32"/>
              <p:cNvSpPr>
                <a:spLocks noChangeShapeType="1"/>
              </p:cNvSpPr>
              <p:nvPr/>
            </p:nvSpPr>
            <p:spPr bwMode="auto">
              <a:xfrm>
                <a:off x="53" y="74"/>
                <a:ext cx="75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216025" y="831602"/>
              <a:ext cx="469900" cy="406400"/>
              <a:chOff x="0" y="0"/>
              <a:chExt cx="296" cy="256"/>
            </a:xfrm>
          </p:grpSpPr>
          <p:sp>
            <p:nvSpPr>
              <p:cNvPr id="614434" name="Rectangle 34"/>
              <p:cNvSpPr>
                <a:spLocks/>
              </p:cNvSpPr>
              <p:nvPr/>
            </p:nvSpPr>
            <p:spPr bwMode="auto">
              <a:xfrm>
                <a:off x="0" y="0"/>
                <a:ext cx="29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latinLnBrk="0">
                  <a:spcBef>
                    <a:spcPts val="1050"/>
                  </a:spcBef>
                </a:pPr>
                <a:r>
                  <a:rPr kumimoji="0" lang="en-US" altLang="ko-KR" sz="18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ν</a:t>
                </a:r>
                <a:r>
                  <a:rPr kumimoji="0" lang="en-US" altLang="ko-KR" sz="1800" baseline="-250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e</a:t>
                </a:r>
              </a:p>
            </p:txBody>
          </p:sp>
          <p:sp>
            <p:nvSpPr>
              <p:cNvPr id="614435" name="Line 35"/>
              <p:cNvSpPr>
                <a:spLocks noChangeShapeType="1"/>
              </p:cNvSpPr>
              <p:nvPr/>
            </p:nvSpPr>
            <p:spPr bwMode="auto">
              <a:xfrm>
                <a:off x="53" y="74"/>
                <a:ext cx="75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978025" y="2050802"/>
              <a:ext cx="469900" cy="406400"/>
              <a:chOff x="0" y="0"/>
              <a:chExt cx="296" cy="256"/>
            </a:xfrm>
          </p:grpSpPr>
          <p:sp>
            <p:nvSpPr>
              <p:cNvPr id="614437" name="Rectangle 37"/>
              <p:cNvSpPr>
                <a:spLocks/>
              </p:cNvSpPr>
              <p:nvPr/>
            </p:nvSpPr>
            <p:spPr bwMode="auto">
              <a:xfrm>
                <a:off x="0" y="0"/>
                <a:ext cx="29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latinLnBrk="0">
                  <a:spcBef>
                    <a:spcPts val="1050"/>
                  </a:spcBef>
                </a:pPr>
                <a:r>
                  <a:rPr kumimoji="0" lang="en-US" altLang="ko-KR" sz="18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ν</a:t>
                </a:r>
                <a:r>
                  <a:rPr kumimoji="0" lang="en-US" altLang="ko-KR" sz="1800" baseline="-250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e</a:t>
                </a:r>
              </a:p>
            </p:txBody>
          </p:sp>
          <p:sp>
            <p:nvSpPr>
              <p:cNvPr id="614438" name="Line 38"/>
              <p:cNvSpPr>
                <a:spLocks noChangeShapeType="1"/>
              </p:cNvSpPr>
              <p:nvPr/>
            </p:nvSpPr>
            <p:spPr bwMode="auto">
              <a:xfrm>
                <a:off x="53" y="74"/>
                <a:ext cx="75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216025" y="2508002"/>
              <a:ext cx="469900" cy="406400"/>
              <a:chOff x="0" y="0"/>
              <a:chExt cx="296" cy="256"/>
            </a:xfrm>
          </p:grpSpPr>
          <p:sp>
            <p:nvSpPr>
              <p:cNvPr id="614440" name="Rectangle 40"/>
              <p:cNvSpPr>
                <a:spLocks/>
              </p:cNvSpPr>
              <p:nvPr/>
            </p:nvSpPr>
            <p:spPr bwMode="auto">
              <a:xfrm>
                <a:off x="0" y="0"/>
                <a:ext cx="29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latinLnBrk="0">
                  <a:spcBef>
                    <a:spcPts val="1050"/>
                  </a:spcBef>
                </a:pPr>
                <a:r>
                  <a:rPr kumimoji="0" lang="en-US" altLang="ko-KR" sz="18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ν</a:t>
                </a:r>
                <a:r>
                  <a:rPr kumimoji="0" lang="en-US" altLang="ko-KR" sz="1800" baseline="-250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e</a:t>
                </a:r>
              </a:p>
            </p:txBody>
          </p:sp>
          <p:sp>
            <p:nvSpPr>
              <p:cNvPr id="614441" name="Line 41"/>
              <p:cNvSpPr>
                <a:spLocks noChangeShapeType="1"/>
              </p:cNvSpPr>
              <p:nvPr/>
            </p:nvSpPr>
            <p:spPr bwMode="auto">
              <a:xfrm>
                <a:off x="53" y="74"/>
                <a:ext cx="75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454025" y="2127002"/>
              <a:ext cx="469900" cy="406400"/>
              <a:chOff x="0" y="0"/>
              <a:chExt cx="296" cy="256"/>
            </a:xfrm>
          </p:grpSpPr>
          <p:sp>
            <p:nvSpPr>
              <p:cNvPr id="614443" name="Rectangle 43"/>
              <p:cNvSpPr>
                <a:spLocks/>
              </p:cNvSpPr>
              <p:nvPr/>
            </p:nvSpPr>
            <p:spPr bwMode="auto">
              <a:xfrm>
                <a:off x="0" y="0"/>
                <a:ext cx="29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latinLnBrk="0">
                  <a:spcBef>
                    <a:spcPts val="1050"/>
                  </a:spcBef>
                </a:pPr>
                <a:r>
                  <a:rPr kumimoji="0" lang="en-US" altLang="ko-KR" sz="18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ν</a:t>
                </a:r>
                <a:r>
                  <a:rPr kumimoji="0" lang="en-US" altLang="ko-KR" sz="1800" baseline="-250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e</a:t>
                </a:r>
              </a:p>
            </p:txBody>
          </p:sp>
          <p:sp>
            <p:nvSpPr>
              <p:cNvPr id="614444" name="Line 44"/>
              <p:cNvSpPr>
                <a:spLocks noChangeShapeType="1"/>
              </p:cNvSpPr>
              <p:nvPr/>
            </p:nvSpPr>
            <p:spPr bwMode="auto">
              <a:xfrm>
                <a:off x="53" y="74"/>
                <a:ext cx="75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377825" y="1288802"/>
              <a:ext cx="469900" cy="406400"/>
              <a:chOff x="0" y="0"/>
              <a:chExt cx="296" cy="256"/>
            </a:xfrm>
          </p:grpSpPr>
          <p:sp>
            <p:nvSpPr>
              <p:cNvPr id="614446" name="Rectangle 46"/>
              <p:cNvSpPr>
                <a:spLocks/>
              </p:cNvSpPr>
              <p:nvPr/>
            </p:nvSpPr>
            <p:spPr bwMode="auto">
              <a:xfrm>
                <a:off x="0" y="0"/>
                <a:ext cx="29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latinLnBrk="0">
                  <a:spcBef>
                    <a:spcPts val="1050"/>
                  </a:spcBef>
                </a:pPr>
                <a:r>
                  <a:rPr kumimoji="0" lang="en-US" altLang="ko-KR" sz="18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ν</a:t>
                </a:r>
                <a:r>
                  <a:rPr kumimoji="0" lang="en-US" altLang="ko-KR" sz="1800" baseline="-25000" smtClean="0">
                    <a:solidFill>
                      <a:srgbClr val="FF00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e</a:t>
                </a:r>
              </a:p>
            </p:txBody>
          </p:sp>
          <p:sp>
            <p:nvSpPr>
              <p:cNvPr id="614447" name="Line 47"/>
              <p:cNvSpPr>
                <a:spLocks noChangeShapeType="1"/>
              </p:cNvSpPr>
              <p:nvPr/>
            </p:nvSpPr>
            <p:spPr bwMode="auto">
              <a:xfrm>
                <a:off x="53" y="74"/>
                <a:ext cx="75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14448" name="Line 48"/>
            <p:cNvSpPr>
              <a:spLocks noChangeShapeType="1"/>
            </p:cNvSpPr>
            <p:nvPr/>
          </p:nvSpPr>
          <p:spPr bwMode="auto">
            <a:xfrm>
              <a:off x="1368425" y="2889002"/>
              <a:ext cx="0" cy="2362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50" name="Rectangle 50"/>
            <p:cNvSpPr>
              <a:spLocks/>
            </p:cNvSpPr>
            <p:nvPr/>
          </p:nvSpPr>
          <p:spPr bwMode="auto">
            <a:xfrm rot="-5400000">
              <a:off x="-321642" y="3287886"/>
              <a:ext cx="2298700" cy="431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 latinLnBrk="0">
                <a:spcBef>
                  <a:spcPts val="1150"/>
                </a:spcBef>
              </a:pPr>
              <a:r>
                <a:rPr kumimoji="0" lang="en-US" altLang="ko-KR" sz="2000" dirty="0" smtClean="0">
                  <a:solidFill>
                    <a:srgbClr val="00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Probability </a:t>
              </a:r>
              <a:r>
                <a:rPr kumimoji="0" lang="en-US" altLang="ko-KR" sz="2000" dirty="0" err="1" smtClean="0">
                  <a:solidFill>
                    <a:srgbClr val="00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2000" baseline="-25000" dirty="0" err="1" smtClean="0">
                  <a:solidFill>
                    <a:srgbClr val="00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  <a:endParaRPr kumimoji="0" lang="en-US" altLang="ko-KR" sz="2000" baseline="-25000" dirty="0" smtClean="0">
                <a:solidFill>
                  <a:srgbClr val="00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614451" name="Rectangle 51"/>
            <p:cNvSpPr>
              <a:spLocks/>
            </p:cNvSpPr>
            <p:nvPr/>
          </p:nvSpPr>
          <p:spPr bwMode="auto">
            <a:xfrm>
              <a:off x="835025" y="2965202"/>
              <a:ext cx="546100" cy="355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r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00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1.0</a:t>
              </a:r>
            </a:p>
          </p:txBody>
        </p:sp>
        <p:sp>
          <p:nvSpPr>
            <p:cNvPr id="614452" name="Line 52"/>
            <p:cNvSpPr>
              <a:spLocks noChangeShapeType="1"/>
            </p:cNvSpPr>
            <p:nvPr/>
          </p:nvSpPr>
          <p:spPr bwMode="auto">
            <a:xfrm rot="10800000" flipH="1">
              <a:off x="971600" y="3933056"/>
              <a:ext cx="1588" cy="1095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55" name="Line 56"/>
            <p:cNvSpPr>
              <a:spLocks noChangeShapeType="1"/>
            </p:cNvSpPr>
            <p:nvPr/>
          </p:nvSpPr>
          <p:spPr bwMode="auto">
            <a:xfrm>
              <a:off x="1368425" y="3117602"/>
              <a:ext cx="1524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auto">
            <a:xfrm rot="10800000">
              <a:off x="2435225" y="2965202"/>
              <a:ext cx="228600" cy="685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3" name="Rectangle 59"/>
            <p:cNvSpPr>
              <a:spLocks/>
            </p:cNvSpPr>
            <p:nvPr/>
          </p:nvSpPr>
          <p:spPr bwMode="auto">
            <a:xfrm>
              <a:off x="1749425" y="3651002"/>
              <a:ext cx="2438400" cy="673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150"/>
                </a:spcBef>
              </a:pPr>
              <a:r>
                <a:rPr kumimoji="0" lang="en-US" altLang="ko-KR" sz="2000" smtClean="0">
                  <a:solidFill>
                    <a:srgbClr val="3333FF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flux before oscillation observed here</a:t>
              </a:r>
            </a:p>
          </p:txBody>
        </p:sp>
        <p:sp>
          <p:nvSpPr>
            <p:cNvPr id="6206" name="Rectangle 62"/>
            <p:cNvSpPr>
              <a:spLocks/>
            </p:cNvSpPr>
            <p:nvPr/>
          </p:nvSpPr>
          <p:spPr bwMode="auto">
            <a:xfrm>
              <a:off x="5940425" y="1212602"/>
              <a:ext cx="2908300" cy="723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150"/>
                </a:spcBef>
              </a:pPr>
              <a:r>
                <a:rPr kumimoji="0" lang="en-US" altLang="ko-KR" sz="2000" smtClean="0">
                  <a:solidFill>
                    <a:srgbClr val="3333FF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Oscillations observed as a deficit of anti-neutrinos</a:t>
              </a:r>
              <a:endParaRPr kumimoji="0" lang="en-US" altLang="ko-KR" sz="2000" baseline="-25000" smtClean="0">
                <a:solidFill>
                  <a:srgbClr val="3333FF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6207" name="Line 63"/>
            <p:cNvSpPr>
              <a:spLocks noChangeShapeType="1"/>
            </p:cNvSpPr>
            <p:nvPr/>
          </p:nvSpPr>
          <p:spPr bwMode="auto">
            <a:xfrm>
              <a:off x="7235825" y="1974602"/>
              <a:ext cx="762000" cy="533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1368425" y="3117602"/>
              <a:ext cx="7681913" cy="914400"/>
            </a:xfrm>
            <a:custGeom>
              <a:avLst/>
              <a:gdLst>
                <a:gd name="T0" fmla="*/ 0 w 21600"/>
                <a:gd name="T1" fmla="*/ 0 h 21564"/>
                <a:gd name="T2" fmla="*/ 2147483647 w 21600"/>
                <a:gd name="T3" fmla="*/ 2147483647 h 21564"/>
                <a:gd name="T4" fmla="*/ 2147483647 w 21600"/>
                <a:gd name="T5" fmla="*/ 2147483647 h 21564"/>
                <a:gd name="T6" fmla="*/ 2147483647 w 21600"/>
                <a:gd name="T7" fmla="*/ 2147483647 h 21564"/>
                <a:gd name="T8" fmla="*/ 2147483647 w 21600"/>
                <a:gd name="T9" fmla="*/ 2147483647 h 21564"/>
                <a:gd name="T10" fmla="*/ 2147483647 w 21600"/>
                <a:gd name="T11" fmla="*/ 2147483647 h 21564"/>
                <a:gd name="T12" fmla="*/ 2147483647 w 21600"/>
                <a:gd name="T13" fmla="*/ 2147483647 h 21564"/>
                <a:gd name="T14" fmla="*/ 2147483647 w 21600"/>
                <a:gd name="T15" fmla="*/ 2147483647 h 21564"/>
                <a:gd name="T16" fmla="*/ 2147483647 w 21600"/>
                <a:gd name="T17" fmla="*/ 2147483647 h 215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564"/>
                <a:gd name="T29" fmla="*/ 21600 w 21600"/>
                <a:gd name="T30" fmla="*/ 21564 h 215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564">
                  <a:moveTo>
                    <a:pt x="0" y="0"/>
                  </a:moveTo>
                  <a:cubicBezTo>
                    <a:pt x="147" y="37"/>
                    <a:pt x="558" y="0"/>
                    <a:pt x="879" y="187"/>
                  </a:cubicBezTo>
                  <a:cubicBezTo>
                    <a:pt x="1201" y="374"/>
                    <a:pt x="1357" y="487"/>
                    <a:pt x="1924" y="1048"/>
                  </a:cubicBezTo>
                  <a:cubicBezTo>
                    <a:pt x="2491" y="1610"/>
                    <a:pt x="3241" y="2059"/>
                    <a:pt x="4285" y="3594"/>
                  </a:cubicBezTo>
                  <a:cubicBezTo>
                    <a:pt x="5330" y="5129"/>
                    <a:pt x="6838" y="7936"/>
                    <a:pt x="8186" y="10220"/>
                  </a:cubicBezTo>
                  <a:cubicBezTo>
                    <a:pt x="9535" y="12503"/>
                    <a:pt x="11048" y="15498"/>
                    <a:pt x="12360" y="17258"/>
                  </a:cubicBezTo>
                  <a:cubicBezTo>
                    <a:pt x="13672" y="19017"/>
                    <a:pt x="14922" y="19990"/>
                    <a:pt x="16074" y="20702"/>
                  </a:cubicBezTo>
                  <a:cubicBezTo>
                    <a:pt x="17226" y="21413"/>
                    <a:pt x="18364" y="21525"/>
                    <a:pt x="19283" y="21563"/>
                  </a:cubicBezTo>
                  <a:cubicBezTo>
                    <a:pt x="20203" y="21600"/>
                    <a:pt x="21118" y="21038"/>
                    <a:pt x="21600" y="20889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grpSp>
          <p:nvGrpSpPr>
            <p:cNvPr id="14" name="Group 66"/>
            <p:cNvGrpSpPr>
              <a:grpSpLocks/>
            </p:cNvGrpSpPr>
            <p:nvPr/>
          </p:nvGrpSpPr>
          <p:grpSpPr bwMode="auto">
            <a:xfrm>
              <a:off x="7524750" y="3136652"/>
              <a:ext cx="1247775" cy="895350"/>
              <a:chOff x="0" y="0"/>
              <a:chExt cx="632" cy="576"/>
            </a:xfrm>
          </p:grpSpPr>
          <p:sp>
            <p:nvSpPr>
              <p:cNvPr id="614462" name="Line 67"/>
              <p:cNvSpPr>
                <a:spLocks noChangeShapeType="1"/>
              </p:cNvSpPr>
              <p:nvPr/>
            </p:nvSpPr>
            <p:spPr bwMode="auto">
              <a:xfrm>
                <a:off x="288" y="0"/>
                <a:ext cx="1" cy="576"/>
              </a:xfrm>
              <a:prstGeom prst="line">
                <a:avLst/>
              </a:prstGeom>
              <a:noFill/>
              <a:ln w="31750">
                <a:solidFill>
                  <a:srgbClr val="0066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463" name="Rectangle 68"/>
              <p:cNvSpPr>
                <a:spLocks/>
              </p:cNvSpPr>
              <p:nvPr/>
            </p:nvSpPr>
            <p:spPr bwMode="auto">
              <a:xfrm>
                <a:off x="0" y="168"/>
                <a:ext cx="632" cy="224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12700" tIns="12700" bIns="12700"/>
              <a:lstStyle/>
              <a:p>
                <a:pPr marL="65088" algn="ctr" latinLnBrk="0">
                  <a:spcBef>
                    <a:spcPts val="1150"/>
                  </a:spcBef>
                </a:pPr>
                <a:r>
                  <a:rPr kumimoji="0" lang="en-US" altLang="ko-KR" sz="2000" smtClean="0">
                    <a:solidFill>
                      <a:srgbClr val="0066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sin</a:t>
                </a:r>
                <a:r>
                  <a:rPr kumimoji="0" lang="en-US" altLang="ko-KR" sz="2000" baseline="30000" smtClean="0">
                    <a:solidFill>
                      <a:srgbClr val="0066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2</a:t>
                </a:r>
                <a:r>
                  <a:rPr kumimoji="0" lang="en-US" altLang="ko-KR" sz="2000" smtClean="0">
                    <a:solidFill>
                      <a:srgbClr val="0066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2θ</a:t>
                </a:r>
                <a:r>
                  <a:rPr kumimoji="0" lang="en-US" altLang="ko-KR" sz="2000" baseline="-25000" smtClean="0">
                    <a:solidFill>
                      <a:srgbClr val="006600"/>
                    </a:solidFill>
                    <a:latin typeface="Times New Roman" pitchFamily="18" charset="0"/>
                    <a:ea typeface="ヒラギノ角ゴ ProN W3" pitchFamily="-109" charset="-128"/>
                    <a:cs typeface="Times New Roman" pitchFamily="18" charset="0"/>
                    <a:sym typeface="Times New Roman" pitchFamily="18" charset="0"/>
                  </a:rPr>
                  <a:t>13</a:t>
                </a:r>
              </a:p>
            </p:txBody>
          </p:sp>
        </p:grpSp>
        <p:sp>
          <p:nvSpPr>
            <p:cNvPr id="614464" name="Line 69"/>
            <p:cNvSpPr>
              <a:spLocks noChangeShapeType="1"/>
            </p:cNvSpPr>
            <p:nvPr/>
          </p:nvSpPr>
          <p:spPr bwMode="auto">
            <a:xfrm>
              <a:off x="1368425" y="3117602"/>
              <a:ext cx="7239000" cy="15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Line 63"/>
            <p:cNvSpPr>
              <a:spLocks noChangeShapeType="1"/>
            </p:cNvSpPr>
            <p:nvPr/>
          </p:nvSpPr>
          <p:spPr bwMode="auto">
            <a:xfrm>
              <a:off x="5254625" y="2965202"/>
              <a:ext cx="2438400" cy="990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62"/>
            <p:cNvSpPr>
              <a:spLocks/>
            </p:cNvSpPr>
            <p:nvPr/>
          </p:nvSpPr>
          <p:spPr bwMode="auto">
            <a:xfrm>
              <a:off x="3578225" y="2203202"/>
              <a:ext cx="2895600" cy="990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150"/>
                </a:spcBef>
              </a:pPr>
              <a:r>
                <a:rPr kumimoji="0" lang="en-US" altLang="ko-KR" sz="2000" dirty="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the position of the minimum is defined by Δm</a:t>
              </a:r>
              <a:r>
                <a:rPr kumimoji="0" lang="en-US" altLang="ko-KR" sz="2000" baseline="30000" dirty="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2</a:t>
              </a:r>
              <a:r>
                <a:rPr kumimoji="0" lang="en-US" altLang="ko-KR" sz="2000" baseline="-25000" dirty="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ee</a:t>
              </a:r>
            </a:p>
          </p:txBody>
        </p:sp>
        <p:sp>
          <p:nvSpPr>
            <p:cNvPr id="614449" name="Rectangle 49"/>
            <p:cNvSpPr>
              <a:spLocks/>
            </p:cNvSpPr>
            <p:nvPr/>
          </p:nvSpPr>
          <p:spPr bwMode="auto">
            <a:xfrm>
              <a:off x="3095625" y="5352256"/>
              <a:ext cx="32893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 latinLnBrk="0">
                <a:spcBef>
                  <a:spcPts val="1150"/>
                </a:spcBef>
              </a:pPr>
              <a:r>
                <a:rPr kumimoji="0" lang="en-US" altLang="ko-KR" sz="2000" smtClean="0">
                  <a:solidFill>
                    <a:srgbClr val="00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Distance</a:t>
              </a:r>
            </a:p>
          </p:txBody>
        </p:sp>
        <p:sp>
          <p:nvSpPr>
            <p:cNvPr id="614453" name="Line 54"/>
            <p:cNvSpPr>
              <a:spLocks noChangeShapeType="1"/>
            </p:cNvSpPr>
            <p:nvPr/>
          </p:nvSpPr>
          <p:spPr bwMode="auto">
            <a:xfrm rot="10800000" flipH="1">
              <a:off x="8201025" y="5076799"/>
              <a:ext cx="1588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54" name="Rectangle 55"/>
            <p:cNvSpPr>
              <a:spLocks/>
            </p:cNvSpPr>
            <p:nvPr/>
          </p:nvSpPr>
          <p:spPr bwMode="auto">
            <a:xfrm>
              <a:off x="7083425" y="5364956"/>
              <a:ext cx="1993900" cy="355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00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1200 to 1800 meters</a:t>
              </a:r>
            </a:p>
          </p:txBody>
        </p:sp>
        <p:sp>
          <p:nvSpPr>
            <p:cNvPr id="614466" name="Line 74"/>
            <p:cNvSpPr>
              <a:spLocks noChangeShapeType="1"/>
            </p:cNvSpPr>
            <p:nvPr/>
          </p:nvSpPr>
          <p:spPr bwMode="auto">
            <a:xfrm>
              <a:off x="1343025" y="5227612"/>
              <a:ext cx="7239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그룹 19"/>
          <p:cNvGrpSpPr/>
          <p:nvPr/>
        </p:nvGrpSpPr>
        <p:grpSpPr>
          <a:xfrm>
            <a:off x="251520" y="6199711"/>
            <a:ext cx="5920424" cy="685673"/>
            <a:chOff x="251520" y="6199711"/>
            <a:chExt cx="5920424" cy="685673"/>
          </a:xfrm>
        </p:grpSpPr>
        <p:pic>
          <p:nvPicPr>
            <p:cNvPr id="84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99711"/>
              <a:ext cx="5920424" cy="469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2259052" y="6516052"/>
                  <a:ext cx="1880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ko-KR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ko-KR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l-GR" altLang="ko-KR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800" b="0" i="0" baseline="3000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21</m:t>
                                </m:r>
                              </m:sub>
                              <m:sup/>
                            </m:sSubSup>
                          </m:e>
                        </m:d>
                      </m:oMath>
                    </m:oMathPara>
                  </a14:m>
                  <a:endParaRPr lang="ko-KR" altLang="en-US" sz="18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52" y="6516052"/>
                  <a:ext cx="1880900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6" y="5718044"/>
            <a:ext cx="5454801" cy="435856"/>
          </a:xfrm>
          <a:prstGeom prst="rect">
            <a:avLst/>
          </a:prstGeom>
          <a:solidFill>
            <a:srgbClr val="99CCFF"/>
          </a:solidFill>
          <a:ln w="31750">
            <a:solidFill>
              <a:srgbClr val="FF6600"/>
            </a:solidFill>
          </a:ln>
        </p:spPr>
      </p:pic>
      <p:grpSp>
        <p:nvGrpSpPr>
          <p:cNvPr id="16" name="그룹 14"/>
          <p:cNvGrpSpPr/>
          <p:nvPr/>
        </p:nvGrpSpPr>
        <p:grpSpPr>
          <a:xfrm>
            <a:off x="34219" y="4205238"/>
            <a:ext cx="9057378" cy="1239986"/>
            <a:chOff x="34219" y="-27384"/>
            <a:chExt cx="9057378" cy="1239986"/>
          </a:xfrm>
        </p:grpSpPr>
        <p:pic>
          <p:nvPicPr>
            <p:cNvPr id="61338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9" y="-27384"/>
              <a:ext cx="9057378" cy="44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338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783" y="398562"/>
              <a:ext cx="56102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338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675" y="831602"/>
              <a:ext cx="2247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그룹 16"/>
          <p:cNvGrpSpPr/>
          <p:nvPr/>
        </p:nvGrpSpPr>
        <p:grpSpPr>
          <a:xfrm>
            <a:off x="2555776" y="4585623"/>
            <a:ext cx="1368153" cy="526088"/>
            <a:chOff x="2555776" y="4585623"/>
            <a:chExt cx="1368153" cy="526088"/>
          </a:xfrm>
        </p:grpSpPr>
        <p:pic>
          <p:nvPicPr>
            <p:cNvPr id="68915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91" y="4585623"/>
              <a:ext cx="558338" cy="52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타원 12"/>
            <p:cNvSpPr/>
            <p:nvPr/>
          </p:nvSpPr>
          <p:spPr bwMode="auto">
            <a:xfrm>
              <a:off x="2555776" y="4686126"/>
              <a:ext cx="404813" cy="378098"/>
            </a:xfrm>
            <a:prstGeom prst="ellipse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pic>
        <p:nvPicPr>
          <p:cNvPr id="6164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567" y="5973018"/>
            <a:ext cx="2547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A154-FC85-440E-BD9A-D795DEE486AC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1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504475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517525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Detection of Reactor Antineutrinos</a:t>
            </a:r>
            <a:endParaRPr lang="ko-KR" alt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7940" name="Picture 53" descr="UNI0000110034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2320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341438"/>
            <a:ext cx="2514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7942" name="직선 화살표 연결선 18"/>
          <p:cNvCxnSpPr>
            <a:cxnSpLocks noChangeShapeType="1"/>
          </p:cNvCxnSpPr>
          <p:nvPr/>
        </p:nvCxnSpPr>
        <p:spPr bwMode="auto">
          <a:xfrm>
            <a:off x="5076825" y="1773238"/>
            <a:ext cx="50323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7943" name="직선 화살표 연결선 19"/>
          <p:cNvCxnSpPr>
            <a:cxnSpLocks noChangeShapeType="1"/>
          </p:cNvCxnSpPr>
          <p:nvPr/>
        </p:nvCxnSpPr>
        <p:spPr bwMode="auto">
          <a:xfrm rot="16200000" flipH="1">
            <a:off x="4968082" y="1881981"/>
            <a:ext cx="792162" cy="574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7944" name="Text Box 2"/>
          <p:cNvSpPr txBox="1">
            <a:spLocks noChangeArrowheads="1"/>
          </p:cNvSpPr>
          <p:nvPr/>
        </p:nvSpPr>
        <p:spPr bwMode="auto">
          <a:xfrm>
            <a:off x="5580063" y="18446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+ p  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굴림" pitchFamily="50" charset="-127"/>
                <a:sym typeface="Wingdings" pitchFamily="2" charset="2"/>
              </a:rPr>
              <a:t>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D  +  </a:t>
            </a:r>
            <a:r>
              <a:rPr lang="en-US" altLang="ko-KR" sz="1800" b="1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(2.2 MeV) </a:t>
            </a:r>
            <a:endParaRPr lang="en-US" altLang="ko-KR" sz="18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5" name="Text Box 2"/>
          <p:cNvSpPr txBox="1">
            <a:spLocks noChangeArrowheads="1"/>
          </p:cNvSpPr>
          <p:nvPr/>
        </p:nvSpPr>
        <p:spPr bwMode="auto">
          <a:xfrm>
            <a:off x="4284663" y="908050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(prompt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6" name="타원 25"/>
          <p:cNvSpPr>
            <a:spLocks noChangeArrowheads="1"/>
          </p:cNvSpPr>
          <p:nvPr/>
        </p:nvSpPr>
        <p:spPr bwMode="auto">
          <a:xfrm>
            <a:off x="3924300" y="1268413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47" name="Text Box 2"/>
          <p:cNvSpPr txBox="1">
            <a:spLocks noChangeArrowheads="1"/>
          </p:cNvSpPr>
          <p:nvPr/>
        </p:nvSpPr>
        <p:spPr bwMode="auto">
          <a:xfrm>
            <a:off x="5148263" y="1547813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~180 </a:t>
            </a:r>
            <a:r>
              <a:rPr lang="en-US" altLang="ko-KR" sz="1800" b="1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</a:t>
            </a:r>
            <a:endParaRPr lang="en-US" altLang="ko-KR" sz="1800" b="1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8" name="Text Box 2"/>
          <p:cNvSpPr txBox="1">
            <a:spLocks noChangeArrowheads="1"/>
          </p:cNvSpPr>
          <p:nvPr/>
        </p:nvSpPr>
        <p:spPr bwMode="auto">
          <a:xfrm>
            <a:off x="4499992" y="2060575"/>
            <a:ext cx="1249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~28 </a:t>
            </a:r>
            <a:r>
              <a:rPr lang="en-US" altLang="ko-KR" sz="1800" b="1" dirty="0" smtClean="0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</a:t>
            </a:r>
          </a:p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(0.1% </a:t>
            </a:r>
            <a:r>
              <a:rPr lang="en-US" altLang="ko-KR" sz="1800" b="1" dirty="0" err="1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1800" b="1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9" name="Text Box 2"/>
          <p:cNvSpPr txBox="1">
            <a:spLocks noChangeArrowheads="1"/>
          </p:cNvSpPr>
          <p:nvPr/>
        </p:nvSpPr>
        <p:spPr bwMode="auto">
          <a:xfrm>
            <a:off x="6156325" y="1412875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(delayed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50" name="Text Box 2"/>
          <p:cNvSpPr txBox="1">
            <a:spLocks noChangeArrowheads="1"/>
          </p:cNvSpPr>
          <p:nvPr/>
        </p:nvSpPr>
        <p:spPr bwMode="auto">
          <a:xfrm>
            <a:off x="5724525" y="2420938"/>
            <a:ext cx="309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+ Gd  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굴림" pitchFamily="50" charset="-127"/>
                <a:sym typeface="Wingdings" pitchFamily="2" charset="2"/>
              </a:rPr>
              <a:t>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Gd +  </a:t>
            </a:r>
            <a:r>
              <a:rPr lang="en-US" altLang="ko-KR" sz="1800" b="1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‘s (8 MeV) </a:t>
            </a:r>
            <a:endParaRPr lang="en-US" altLang="ko-KR" sz="18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51" name="타원 17"/>
          <p:cNvSpPr>
            <a:spLocks noChangeArrowheads="1"/>
          </p:cNvSpPr>
          <p:nvPr/>
        </p:nvSpPr>
        <p:spPr bwMode="auto">
          <a:xfrm>
            <a:off x="6948488" y="1844675"/>
            <a:ext cx="360362" cy="360363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52" name="타원 21"/>
          <p:cNvSpPr>
            <a:spLocks noChangeArrowheads="1"/>
          </p:cNvSpPr>
          <p:nvPr/>
        </p:nvSpPr>
        <p:spPr bwMode="auto">
          <a:xfrm>
            <a:off x="7308850" y="2420938"/>
            <a:ext cx="431800" cy="431800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53" name="Text Box 2"/>
          <p:cNvSpPr txBox="1">
            <a:spLocks noChangeArrowheads="1"/>
          </p:cNvSpPr>
          <p:nvPr/>
        </p:nvSpPr>
        <p:spPr bwMode="auto">
          <a:xfrm>
            <a:off x="4716463" y="2924175"/>
            <a:ext cx="4248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Neutrino energy measurement </a:t>
            </a:r>
            <a:endParaRPr lang="en-US" altLang="ko-KR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6795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3211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37063"/>
            <a:ext cx="2663776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타원 25"/>
          <p:cNvSpPr>
            <a:spLocks noChangeArrowheads="1"/>
          </p:cNvSpPr>
          <p:nvPr/>
        </p:nvSpPr>
        <p:spPr bwMode="auto">
          <a:xfrm>
            <a:off x="5292080" y="3429000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340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517525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Coincidence of prompt and delayed signals</a:t>
            </a:r>
            <a:endParaRPr lang="ko-KR" alt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79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1438"/>
            <a:ext cx="2514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5" name="Text Box 2"/>
          <p:cNvSpPr txBox="1">
            <a:spLocks noChangeArrowheads="1"/>
          </p:cNvSpPr>
          <p:nvPr/>
        </p:nvSpPr>
        <p:spPr bwMode="auto">
          <a:xfrm>
            <a:off x="2124324" y="908050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(prompt signal)</a:t>
            </a:r>
            <a:endParaRPr lang="en-US" altLang="ko-KR" sz="1800" b="1" dirty="0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6" name="타원 25"/>
          <p:cNvSpPr>
            <a:spLocks noChangeArrowheads="1"/>
          </p:cNvSpPr>
          <p:nvPr/>
        </p:nvSpPr>
        <p:spPr bwMode="auto">
          <a:xfrm>
            <a:off x="1763961" y="1268413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49" name="Text Box 2"/>
          <p:cNvSpPr txBox="1">
            <a:spLocks noChangeArrowheads="1"/>
          </p:cNvSpPr>
          <p:nvPr/>
        </p:nvSpPr>
        <p:spPr bwMode="auto">
          <a:xfrm>
            <a:off x="2910136" y="13779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(delayed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4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429" y="1844824"/>
            <a:ext cx="36480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s1_bkg_n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2464221"/>
            <a:ext cx="3254375" cy="233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99592" y="1880021"/>
            <a:ext cx="1799147" cy="43088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dirty="0">
                <a:solidFill>
                  <a:schemeClr val="bg1"/>
                </a:solidFill>
                <a:latin typeface="Calibri"/>
                <a:ea typeface="굴림" pitchFamily="50" charset="-127"/>
              </a:rPr>
              <a:t>Prompt </a:t>
            </a:r>
            <a:r>
              <a:rPr kumimoji="0" lang="en-US" sz="2200" b="1" dirty="0" smtClean="0">
                <a:solidFill>
                  <a:schemeClr val="bg1"/>
                </a:solidFill>
                <a:latin typeface="Calibri"/>
                <a:ea typeface="굴림" pitchFamily="50" charset="-127"/>
              </a:rPr>
              <a:t>signal</a:t>
            </a:r>
            <a:endParaRPr kumimoji="0" lang="en-US" sz="2200" b="1" dirty="0">
              <a:solidFill>
                <a:schemeClr val="bg1"/>
              </a:solidFill>
              <a:latin typeface="Calibri"/>
              <a:ea typeface="굴림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73101" y="3049796"/>
            <a:ext cx="117051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dirty="0">
                <a:solidFill>
                  <a:schemeClr val="bg1"/>
                </a:solidFill>
                <a:latin typeface="Calibri"/>
                <a:ea typeface="굴림" pitchFamily="50" charset="-127"/>
              </a:rPr>
              <a:t> </a:t>
            </a:r>
            <a:r>
              <a:rPr kumimoji="0" lang="en-US" sz="2400" b="1" dirty="0">
                <a:solidFill>
                  <a:schemeClr val="bg1"/>
                </a:solidFill>
                <a:latin typeface="Calibri"/>
                <a:ea typeface="굴림" pitchFamily="50" charset="-127"/>
              </a:rPr>
              <a:t>~30 </a:t>
            </a:r>
            <a:r>
              <a:rPr kumimoji="0" lang="en-US" sz="2400" b="1" dirty="0" err="1">
                <a:solidFill>
                  <a:schemeClr val="bg1"/>
                </a:solidFill>
                <a:latin typeface="Symbol" charset="2"/>
                <a:ea typeface="굴림" pitchFamily="50" charset="-127"/>
                <a:cs typeface="Symbol" charset="2"/>
              </a:rPr>
              <a:t>m</a:t>
            </a:r>
            <a:r>
              <a:rPr kumimoji="0" lang="en-US" sz="2400" b="1" dirty="0" err="1">
                <a:solidFill>
                  <a:schemeClr val="bg1"/>
                </a:solidFill>
                <a:latin typeface="Calibri"/>
                <a:ea typeface="굴림" pitchFamily="50" charset="-127"/>
              </a:rPr>
              <a:t>s</a:t>
            </a:r>
            <a:r>
              <a:rPr kumimoji="0" lang="en-US" sz="2400" b="1" dirty="0">
                <a:solidFill>
                  <a:schemeClr val="bg1"/>
                </a:solidFill>
                <a:latin typeface="Calibri"/>
                <a:ea typeface="굴림" pitchFamily="50" charset="-127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79912" y="2321884"/>
            <a:ext cx="1322798" cy="461665"/>
          </a:xfrm>
          <a:prstGeom prst="rect">
            <a:avLst/>
          </a:prstGeom>
          <a:solidFill>
            <a:srgbClr val="FFF3A5"/>
          </a:solidFill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1" dirty="0">
                <a:solidFill>
                  <a:prstClr val="black"/>
                </a:solidFill>
                <a:latin typeface="Calibri"/>
                <a:ea typeface="굴림" pitchFamily="50" charset="-127"/>
              </a:rPr>
              <a:t>n-</a:t>
            </a:r>
            <a:r>
              <a:rPr kumimoji="0" lang="en-US" sz="2400" b="1" dirty="0" err="1">
                <a:solidFill>
                  <a:prstClr val="black"/>
                </a:solidFill>
                <a:latin typeface="Calibri"/>
                <a:ea typeface="굴림" pitchFamily="50" charset="-127"/>
              </a:rPr>
              <a:t>Gd</a:t>
            </a:r>
            <a:r>
              <a:rPr kumimoji="0" lang="en-US" sz="2400" b="1" dirty="0">
                <a:solidFill>
                  <a:prstClr val="black"/>
                </a:solidFill>
                <a:latin typeface="Calibri"/>
                <a:ea typeface="굴림" pitchFamily="50" charset="-127"/>
              </a:rPr>
              <a:t> IBD</a:t>
            </a:r>
          </a:p>
        </p:txBody>
      </p:sp>
      <p:sp>
        <p:nvSpPr>
          <p:cNvPr id="51" name="Left Arrow 13"/>
          <p:cNvSpPr/>
          <p:nvPr/>
        </p:nvSpPr>
        <p:spPr>
          <a:xfrm>
            <a:off x="2952601" y="3049796"/>
            <a:ext cx="977900" cy="484187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ight Arrow 30"/>
          <p:cNvSpPr/>
          <p:nvPr/>
        </p:nvSpPr>
        <p:spPr>
          <a:xfrm>
            <a:off x="5178276" y="3049796"/>
            <a:ext cx="977900" cy="484187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97129" y="3356992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dirty="0">
                <a:solidFill>
                  <a:srgbClr val="0000FF"/>
                </a:solidFill>
                <a:latin typeface="Calibri"/>
                <a:ea typeface="굴림" pitchFamily="50" charset="-127"/>
              </a:rPr>
              <a:t>8 MeV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5327" y="1340768"/>
            <a:ext cx="1869230" cy="43088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dirty="0" smtClean="0">
                <a:solidFill>
                  <a:schemeClr val="bg1"/>
                </a:solidFill>
                <a:latin typeface="Calibri"/>
                <a:ea typeface="굴림" pitchFamily="50" charset="-127"/>
              </a:rPr>
              <a:t>Delayed signal</a:t>
            </a:r>
            <a:endParaRPr kumimoji="0" lang="en-US" sz="2200" b="1" dirty="0">
              <a:solidFill>
                <a:schemeClr val="bg1"/>
              </a:solidFill>
              <a:latin typeface="Calibri"/>
              <a:ea typeface="굴림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23928" y="5373216"/>
            <a:ext cx="1156086" cy="461665"/>
          </a:xfrm>
          <a:prstGeom prst="rect">
            <a:avLst/>
          </a:prstGeom>
          <a:solidFill>
            <a:srgbClr val="FFF3A5"/>
          </a:solidFill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1" dirty="0" smtClean="0">
                <a:solidFill>
                  <a:prstClr val="black"/>
                </a:solidFill>
                <a:latin typeface="Calibri"/>
                <a:ea typeface="굴림" pitchFamily="50" charset="-127"/>
              </a:rPr>
              <a:t>n-H </a:t>
            </a:r>
            <a:r>
              <a:rPr kumimoji="0" lang="en-US" sz="2400" b="1" dirty="0">
                <a:solidFill>
                  <a:prstClr val="black"/>
                </a:solidFill>
                <a:latin typeface="Calibri"/>
                <a:ea typeface="굴림" pitchFamily="50" charset="-127"/>
              </a:rPr>
              <a:t>IBD</a:t>
            </a: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4746"/>
            <a:ext cx="38147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79530" y="6500366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7124E-F23A-4B9E-8478-BCB95A5D28EF}" type="slidenum">
              <a:rPr lang="en-US" altLang="ko-KR" sz="1200">
                <a:solidFill>
                  <a:srgbClr val="898989"/>
                </a:solidFill>
                <a:latin typeface="굴림" pitchFamily="50" charset="-127"/>
                <a:ea typeface="굴림" pitchFamily="50" charset="-127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ko-KR" sz="1200">
              <a:solidFill>
                <a:srgbClr val="898989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5354" y="4633972"/>
            <a:ext cx="1326005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dirty="0">
                <a:solidFill>
                  <a:schemeClr val="bg1"/>
                </a:solidFill>
                <a:latin typeface="Calibri"/>
                <a:ea typeface="굴림" pitchFamily="50" charset="-127"/>
              </a:rPr>
              <a:t> </a:t>
            </a:r>
            <a:r>
              <a:rPr kumimoji="0" lang="en-US" sz="2400" b="1" dirty="0" smtClean="0">
                <a:solidFill>
                  <a:schemeClr val="bg1"/>
                </a:solidFill>
                <a:latin typeface="Calibri"/>
                <a:ea typeface="굴림" pitchFamily="50" charset="-127"/>
              </a:rPr>
              <a:t>~200 </a:t>
            </a:r>
            <a:r>
              <a:rPr kumimoji="0" lang="en-US" sz="2400" b="1" dirty="0" err="1">
                <a:solidFill>
                  <a:schemeClr val="bg1"/>
                </a:solidFill>
                <a:latin typeface="Symbol" charset="2"/>
                <a:ea typeface="굴림" pitchFamily="50" charset="-127"/>
                <a:cs typeface="Symbol" charset="2"/>
              </a:rPr>
              <a:t>m</a:t>
            </a:r>
            <a:r>
              <a:rPr kumimoji="0" lang="en-US" sz="2400" b="1" dirty="0" err="1">
                <a:solidFill>
                  <a:schemeClr val="bg1"/>
                </a:solidFill>
                <a:latin typeface="Calibri"/>
                <a:ea typeface="굴림" pitchFamily="50" charset="-127"/>
              </a:rPr>
              <a:t>s</a:t>
            </a:r>
            <a:r>
              <a:rPr kumimoji="0" lang="en-US" sz="2400" b="1" dirty="0">
                <a:solidFill>
                  <a:schemeClr val="bg1"/>
                </a:solidFill>
                <a:latin typeface="Calibri"/>
                <a:ea typeface="굴림" pitchFamily="50" charset="-127"/>
              </a:rPr>
              <a:t> </a:t>
            </a:r>
          </a:p>
        </p:txBody>
      </p:sp>
      <p:sp>
        <p:nvSpPr>
          <p:cNvPr id="61" name="Left Arrow 13"/>
          <p:cNvSpPr/>
          <p:nvPr/>
        </p:nvSpPr>
        <p:spPr>
          <a:xfrm>
            <a:off x="2952601" y="4653136"/>
            <a:ext cx="977900" cy="484187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ight Arrow 30"/>
          <p:cNvSpPr/>
          <p:nvPr/>
        </p:nvSpPr>
        <p:spPr>
          <a:xfrm>
            <a:off x="5178276" y="4653136"/>
            <a:ext cx="977900" cy="484187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22720" y="5878433"/>
            <a:ext cx="116570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dirty="0" smtClean="0">
                <a:solidFill>
                  <a:srgbClr val="0000FF"/>
                </a:solidFill>
                <a:latin typeface="Calibri"/>
                <a:ea typeface="굴림" pitchFamily="50" charset="-127"/>
              </a:rPr>
              <a:t>2.2 </a:t>
            </a:r>
            <a:r>
              <a:rPr kumimoji="0" lang="en-US" sz="2200" b="1" dirty="0">
                <a:solidFill>
                  <a:srgbClr val="0000FF"/>
                </a:solidFill>
                <a:latin typeface="Calibri"/>
                <a:ea typeface="굴림" pitchFamily="50" charset="-127"/>
              </a:rPr>
              <a:t>MeV</a:t>
            </a:r>
          </a:p>
        </p:txBody>
      </p:sp>
    </p:spTree>
    <p:extLst>
      <p:ext uri="{BB962C8B-B14F-4D97-AF65-F5344CB8AC3E}">
        <p14:creationId xmlns:p14="http://schemas.microsoft.com/office/powerpoint/2010/main" xmlns="" val="12640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895374"/>
            <a:ext cx="5291786" cy="3901778"/>
          </a:xfrm>
          <a:prstGeom prst="rect">
            <a:avLst/>
          </a:prstGeom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281135" y="153709"/>
            <a:ext cx="8496944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Far/Near Shape Analysis for |</a:t>
            </a:r>
            <a:r>
              <a:rPr lang="en-US" altLang="ko-KR" sz="30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ko-KR" sz="3000" b="1" baseline="-25000" dirty="0" smtClean="0">
                <a:solidFill>
                  <a:srgbClr val="000000"/>
                </a:solidFill>
                <a:latin typeface="Arial" charset="0"/>
              </a:rPr>
              <a:t>ee</a:t>
            </a: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|</a:t>
            </a:r>
            <a:endParaRPr lang="ko-KR" altLang="en-US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7875" y="3960789"/>
            <a:ext cx="335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Χ</a:t>
            </a:r>
            <a:r>
              <a:rPr lang="en-US" altLang="ko-KR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711" y="4601865"/>
            <a:ext cx="4309516" cy="2230951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8" name="TextBox 7"/>
          <p:cNvSpPr txBox="1"/>
          <p:nvPr/>
        </p:nvSpPr>
        <p:spPr>
          <a:xfrm>
            <a:off x="92963" y="5117175"/>
            <a:ext cx="462371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Energy-dependent  disappearance of reactor </a:t>
            </a:r>
            <a:r>
              <a:rPr lang="en-US" altLang="ko-KR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antineutrionos</a:t>
            </a:r>
            <a:endParaRPr lang="ko-KR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652120" y="1013513"/>
            <a:ext cx="3384376" cy="2271471"/>
            <a:chOff x="5508104" y="1130006"/>
            <a:chExt cx="3384376" cy="2271471"/>
          </a:xfrm>
        </p:grpSpPr>
        <p:sp>
          <p:nvSpPr>
            <p:cNvPr id="9" name="Rounded Rectangle 6"/>
            <p:cNvSpPr/>
            <p:nvPr/>
          </p:nvSpPr>
          <p:spPr>
            <a:xfrm>
              <a:off x="5580112" y="1577245"/>
              <a:ext cx="1584175" cy="70488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Observed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Far/Near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6"/>
            <p:cNvSpPr/>
            <p:nvPr/>
          </p:nvSpPr>
          <p:spPr>
            <a:xfrm>
              <a:off x="7308304" y="1577245"/>
              <a:ext cx="1584176" cy="70488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Expected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Far/Near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6"/>
            <p:cNvSpPr/>
            <p:nvPr/>
          </p:nvSpPr>
          <p:spPr>
            <a:xfrm>
              <a:off x="6580576" y="2696588"/>
              <a:ext cx="1368152" cy="70488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χ</a:t>
              </a:r>
              <a:r>
                <a:rPr lang="en-US" sz="24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fitter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6840252" y="2341053"/>
              <a:ext cx="252028" cy="3391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H="1">
              <a:off x="7452321" y="2341053"/>
              <a:ext cx="186646" cy="3391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08104" y="1130006"/>
              <a:ext cx="33843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using far-to-near ratio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78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US" altLang="ko-KR" sz="5400" b="1" baseline="-25000" dirty="0">
              <a:solidFill>
                <a:srgbClr val="0000CC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502789" name="TextBox 6"/>
          <p:cNvSpPr txBox="1">
            <a:spLocks noChangeArrowheads="1"/>
          </p:cNvSpPr>
          <p:nvPr/>
        </p:nvSpPr>
        <p:spPr bwMode="auto">
          <a:xfrm>
            <a:off x="216367" y="829064"/>
            <a:ext cx="8559800" cy="830997"/>
          </a:xfrm>
          <a:prstGeom prst="rect">
            <a:avLst/>
          </a:prstGeom>
          <a:solidFill>
            <a:srgbClr val="FEFF9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1. Independent measurement of </a:t>
            </a:r>
            <a:r>
              <a:rPr lang="en-US" altLang="ko-KR" sz="2400" dirty="0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cs typeface="Arial" pitchFamily="34" charset="0"/>
              </a:rPr>
              <a:t>q</a:t>
            </a:r>
            <a:r>
              <a:rPr lang="en-US" altLang="ko-KR" sz="24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13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value.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2. Consistency and systematic check on reactor neutrinos.</a:t>
            </a:r>
          </a:p>
        </p:txBody>
      </p:sp>
      <p:pic>
        <p:nvPicPr>
          <p:cNvPr id="502790" name="Picture 5" descr="RENO_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13" y="1780594"/>
            <a:ext cx="3565526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3806379" y="1780594"/>
            <a:ext cx="5140325" cy="3582988"/>
            <a:chOff x="3851275" y="2764562"/>
            <a:chExt cx="5140325" cy="3582988"/>
          </a:xfrm>
        </p:grpSpPr>
        <p:pic>
          <p:nvPicPr>
            <p:cNvPr id="50278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2845525"/>
              <a:ext cx="5140325" cy="350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791" name="TextBox 19"/>
            <p:cNvSpPr txBox="1">
              <a:spLocks noChangeArrowheads="1"/>
            </p:cNvSpPr>
            <p:nvPr/>
          </p:nvSpPr>
          <p:spPr bwMode="auto">
            <a:xfrm>
              <a:off x="4643438" y="2764562"/>
              <a:ext cx="3840162" cy="369888"/>
            </a:xfrm>
            <a:prstGeom prst="rect">
              <a:avLst/>
            </a:prstGeom>
            <a:solidFill>
              <a:srgbClr val="FF8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n-H IBD Event Vertex Distribution</a:t>
              </a:r>
            </a:p>
          </p:txBody>
        </p:sp>
        <p:sp>
          <p:nvSpPr>
            <p:cNvPr id="502792" name="TextBox 20"/>
            <p:cNvSpPr txBox="1">
              <a:spLocks noChangeArrowheads="1"/>
            </p:cNvSpPr>
            <p:nvPr/>
          </p:nvSpPr>
          <p:spPr bwMode="auto">
            <a:xfrm>
              <a:off x="4613275" y="4332560"/>
              <a:ext cx="711200" cy="338138"/>
            </a:xfrm>
            <a:prstGeom prst="rect">
              <a:avLst/>
            </a:prstGeom>
            <a:solidFill>
              <a:srgbClr val="FFF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60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target</a:t>
              </a:r>
            </a:p>
          </p:txBody>
        </p:sp>
        <p:sp>
          <p:nvSpPr>
            <p:cNvPr id="502793" name="TextBox 21"/>
            <p:cNvSpPr txBox="1">
              <a:spLocks noChangeArrowheads="1"/>
            </p:cNvSpPr>
            <p:nvPr/>
          </p:nvSpPr>
          <p:spPr bwMode="auto">
            <a:xfrm>
              <a:off x="6450013" y="4332560"/>
              <a:ext cx="1071562" cy="338138"/>
            </a:xfrm>
            <a:prstGeom prst="rect">
              <a:avLst/>
            </a:prstGeom>
            <a:solidFill>
              <a:srgbClr val="FFF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600" smtClean="0">
                  <a:solidFill>
                    <a:srgbClr val="000000"/>
                  </a:solidFill>
                  <a:latin typeface="Symbol" pitchFamily="18" charset="2"/>
                  <a:ea typeface="굴림" pitchFamily="50" charset="-127"/>
                </a:rPr>
                <a:t>g</a:t>
              </a:r>
              <a:r>
                <a:rPr lang="en-US" altLang="ko-KR" sz="160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en-US" altLang="ko-KR" sz="160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catcher</a:t>
              </a:r>
            </a:p>
          </p:txBody>
        </p:sp>
      </p:grp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259910" y="65036"/>
            <a:ext cx="842493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n-H IBD Analysis</a:t>
            </a:r>
            <a:endParaRPr kumimoji="0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3D5-86FF-493D-B736-2C12E3FBCDBB}" type="slidenum">
              <a:rPr lang="ko-KR" altLang="en-US" smtClean="0"/>
              <a:pPr/>
              <a:t>24</a:t>
            </a:fld>
            <a:endParaRPr lang="ko-KR" alt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259910" y="6149588"/>
          <a:ext cx="5949950" cy="538163"/>
        </p:xfrm>
        <a:graphic>
          <a:graphicData uri="http://schemas.openxmlformats.org/presentationml/2006/ole">
            <p:oleObj spid="_x0000_s624825" name="수식" r:id="rId6" imgW="2806560" imgH="253800" progId="Equation.3">
              <p:embed/>
            </p:oleObj>
          </a:graphicData>
        </a:graphic>
      </p:graphicFrame>
      <p:sp>
        <p:nvSpPr>
          <p:cNvPr id="14" name="직사각형 12"/>
          <p:cNvSpPr>
            <a:spLocks noChangeArrowheads="1"/>
          </p:cNvSpPr>
          <p:nvPr/>
        </p:nvSpPr>
        <p:spPr bwMode="auto">
          <a:xfrm>
            <a:off x="263797" y="5659167"/>
            <a:ext cx="2711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(Work in progress)</a:t>
            </a:r>
            <a:endParaRPr lang="ko-KR" altLang="en-US" sz="2400" dirty="0" smtClean="0">
              <a:solidFill>
                <a:srgbClr val="0033CC"/>
              </a:solidFill>
              <a:latin typeface="굴림" pitchFamily="50" charset="-127"/>
              <a:ea typeface="굴림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15816" y="5713252"/>
            <a:ext cx="5268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10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400 </a:t>
            </a:r>
            <a:r>
              <a:rPr kumimoji="0" lang="en-US" altLang="ko-KR" sz="2000" spc="10" dirty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days of </a:t>
            </a:r>
            <a:r>
              <a:rPr kumimoji="0" lang="en-US" altLang="ko-KR" sz="2000" spc="10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data before </a:t>
            </a:r>
            <a:r>
              <a:rPr kumimoji="0" lang="en-US" altLang="ko-KR" sz="2000" spc="10" baseline="30000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252</a:t>
            </a:r>
            <a:r>
              <a:rPr kumimoji="0" lang="en-US" altLang="ko-KR" sz="2000" spc="10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Cf contamination</a:t>
            </a:r>
            <a:endParaRPr kumimoji="0" lang="en-US" altLang="ko-KR" sz="2000" spc="10" dirty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817836"/>
            <a:ext cx="456565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1" name="TextBox 5"/>
          <p:cNvSpPr txBox="1">
            <a:spLocks noChangeArrowheads="1"/>
          </p:cNvSpPr>
          <p:nvPr/>
        </p:nvSpPr>
        <p:spPr bwMode="auto">
          <a:xfrm>
            <a:off x="79376" y="1330473"/>
            <a:ext cx="43497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spcBef>
                <a:spcPct val="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All 500 days of RENO data</a:t>
            </a:r>
          </a:p>
          <a:p>
            <a:pPr eaLnBrk="0" latinLnBrk="0" hangingPunct="0">
              <a:spcBef>
                <a:spcPct val="0"/>
              </a:spcBef>
            </a:pPr>
            <a:endParaRPr lang="en-US" altLang="ko-KR" sz="1800" b="1" dirty="0" smtClean="0">
              <a:solidFill>
                <a:srgbClr val="000000"/>
              </a:solidFill>
              <a:latin typeface="Arial" panose="020B0604020202020204" pitchFamily="34" charset="0"/>
              <a:ea typeface="바탕" pitchFamily="18" charset="-127"/>
              <a:cs typeface="Arial" panose="020B0604020202020204" pitchFamily="34" charset="0"/>
            </a:endParaRPr>
          </a:p>
          <a:p>
            <a:pPr eaLnBrk="0" latinLnBrk="0" hangingPunct="0">
              <a:spcBef>
                <a:spcPct val="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Consistent with standard 3-flavor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 neutrino oscillation model 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lang="en-US" altLang="ko-KR" sz="1800" b="1" dirty="0" smtClean="0">
              <a:solidFill>
                <a:srgbClr val="000000"/>
              </a:solidFill>
              <a:latin typeface="Arial" panose="020B0604020202020204" pitchFamily="34" charset="0"/>
              <a:ea typeface="바탕" pitchFamily="18" charset="-127"/>
              <a:cs typeface="Arial" panose="020B0604020202020204" pitchFamily="34" charset="0"/>
            </a:endParaRPr>
          </a:p>
          <a:p>
            <a:pPr eaLnBrk="0" latinLnBrk="0" hangingPunct="0">
              <a:spcBef>
                <a:spcPct val="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Able to set stringent limits in 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 the region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10</a:t>
            </a:r>
            <a:r>
              <a:rPr lang="en-US" altLang="ko-KR" sz="18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-3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&lt; </a:t>
            </a:r>
            <a:r>
              <a:rPr kumimoji="0" lang="en-US" altLang="ko-K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en-US" altLang="ko-KR" sz="1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kumimoji="0" lang="en-US" altLang="ko-KR" sz="1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0.1 eV</a:t>
            </a:r>
            <a:r>
              <a:rPr kumimoji="0" lang="en-US" altLang="ko-KR" sz="1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1800" b="1" baseline="30000" dirty="0" smtClean="0">
              <a:solidFill>
                <a:srgbClr val="FF0000"/>
              </a:solidFill>
              <a:latin typeface="Arial" panose="020B0604020202020204" pitchFamily="34" charset="0"/>
              <a:ea typeface="바탕" pitchFamily="18" charset="-127"/>
              <a:cs typeface="Arial" panose="020B0604020202020204" pitchFamily="34" charset="0"/>
            </a:endParaRPr>
          </a:p>
        </p:txBody>
      </p:sp>
      <p:sp>
        <p:nvSpPr>
          <p:cNvPr id="508933" name="TextBox 9"/>
          <p:cNvSpPr txBox="1">
            <a:spLocks noChangeArrowheads="1"/>
          </p:cNvSpPr>
          <p:nvPr/>
        </p:nvSpPr>
        <p:spPr bwMode="auto">
          <a:xfrm>
            <a:off x="472280" y="6238390"/>
            <a:ext cx="3929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full curves assumes 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kumimoji="0" lang="en-US" altLang="ko-KR" sz="1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8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1800" b="1" baseline="-25000" dirty="0" smtClean="0">
                <a:solidFill>
                  <a:srgbClr val="000000"/>
                </a:solidFill>
                <a:latin typeface="Arial" charset="0"/>
              </a:rPr>
              <a:t>14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0.1</a:t>
            </a:r>
            <a:endParaRPr lang="ko-KR" alt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바탕" pitchFamily="18" charset="-127"/>
              <a:cs typeface="Arial" panose="020B0604020202020204" pitchFamily="34" charset="0"/>
            </a:endParaRPr>
          </a:p>
        </p:txBody>
      </p:sp>
      <p:pic>
        <p:nvPicPr>
          <p:cNvPr id="5089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3581548"/>
            <a:ext cx="4714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7" name="Rectangle 23"/>
          <p:cNvSpPr>
            <a:spLocks noChangeArrowheads="1"/>
          </p:cNvSpPr>
          <p:nvPr/>
        </p:nvSpPr>
        <p:spPr bwMode="auto">
          <a:xfrm>
            <a:off x="461963" y="305470"/>
            <a:ext cx="8016875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Light Sterile Neutrino Search Results</a:t>
            </a:r>
            <a:endParaRPr lang="ko-KR" altLang="en-US" sz="3000" b="1" dirty="0" smtClean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08940" name="TextBox 2"/>
          <p:cNvSpPr txBox="1">
            <a:spLocks noChangeArrowheads="1"/>
          </p:cNvSpPr>
          <p:nvPr/>
        </p:nvSpPr>
        <p:spPr bwMode="auto">
          <a:xfrm>
            <a:off x="6300191" y="1295972"/>
            <a:ext cx="2538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5720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572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572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572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400" dirty="0" smtClean="0">
                <a:solidFill>
                  <a:srgbClr val="0033CC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(Preliminary)</a:t>
            </a:r>
            <a:endParaRPr kumimoji="0" lang="ko-KR" altLang="en-US" sz="2400" dirty="0" smtClean="0">
              <a:solidFill>
                <a:srgbClr val="0033CC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91500" cy="618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Observed Daily Averaged IBD Rate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8153" y="5949280"/>
            <a:ext cx="8253655" cy="76944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altLang="ko-KR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Good </a:t>
            </a:r>
            <a:r>
              <a:rPr lang="en-US" altLang="ko-KR" sz="2200" dirty="0">
                <a:solidFill>
                  <a:prstClr val="black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agreement with </a:t>
            </a:r>
            <a:r>
              <a:rPr lang="en-US" altLang="ko-KR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observed rate and prediction</a:t>
            </a:r>
            <a:r>
              <a:rPr lang="en-US" altLang="ko-KR" sz="2200" dirty="0">
                <a:solidFill>
                  <a:prstClr val="black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. </a:t>
            </a: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altLang="ko-KR" sz="2200" dirty="0">
                <a:solidFill>
                  <a:prstClr val="black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A</a:t>
            </a:r>
            <a:r>
              <a:rPr lang="en-US" altLang="ko-KR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ccurate measurement of thermal power by reactor neutrinos</a:t>
            </a:r>
            <a:endParaRPr lang="en-US" altLang="ko-KR" sz="2200" dirty="0">
              <a:solidFill>
                <a:prstClr val="black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pic>
        <p:nvPicPr>
          <p:cNvPr id="18" name="Picture 1" descr="fig2_2014053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3" y="980728"/>
            <a:ext cx="8442197" cy="5002784"/>
          </a:xfrm>
          <a:prstGeom prst="rect">
            <a:avLst/>
          </a:prstGeom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362322" y="2628125"/>
            <a:ext cx="2249487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preliminary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960C0-C55B-45EA-8C71-3D683CB5DBF3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468313" y="116632"/>
            <a:ext cx="8208141" cy="576064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RENO Experimental Set-up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3301" name="그림 1" descr="영광원전위성사진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836613"/>
            <a:ext cx="828074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Text Box 7"/>
          <p:cNvSpPr txBox="1">
            <a:spLocks noChangeArrowheads="1"/>
          </p:cNvSpPr>
          <p:nvPr/>
        </p:nvSpPr>
        <p:spPr bwMode="auto">
          <a:xfrm>
            <a:off x="6588224" y="5085184"/>
            <a:ext cx="1907559" cy="861774"/>
          </a:xfrm>
          <a:prstGeom prst="rect">
            <a:avLst/>
          </a:prstGeom>
          <a:solidFill>
            <a:srgbClr val="0033CC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</a:rPr>
              <a:t>Far </a:t>
            </a:r>
            <a:r>
              <a:rPr lang="en-US" altLang="ko-KR" sz="20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</a:rPr>
              <a:t>Detector</a:t>
            </a:r>
            <a:endParaRPr lang="en-US" altLang="ko-KR" sz="2000" dirty="0">
              <a:solidFill>
                <a:srgbClr val="FFFFFF"/>
              </a:solidFill>
              <a:latin typeface="Arial" pitchFamily="34" charset="0"/>
              <a:ea typeface="굴림" pitchFamily="50" charset="-127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</a:rPr>
              <a:t>(450 </a:t>
            </a:r>
            <a:r>
              <a:rPr lang="en-US" altLang="ko-KR" sz="2000" dirty="0" err="1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</a:rPr>
              <a:t>)</a:t>
            </a:r>
          </a:p>
        </p:txBody>
      </p:sp>
      <p:pic>
        <p:nvPicPr>
          <p:cNvPr id="1833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475" y="6021288"/>
            <a:ext cx="315479" cy="4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004" y="1844824"/>
            <a:ext cx="315479" cy="4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5" name="Text Box 7"/>
          <p:cNvSpPr txBox="1">
            <a:spLocks noChangeArrowheads="1"/>
          </p:cNvSpPr>
          <p:nvPr/>
        </p:nvSpPr>
        <p:spPr bwMode="auto">
          <a:xfrm>
            <a:off x="2627784" y="911042"/>
            <a:ext cx="1907559" cy="861774"/>
          </a:xfrm>
          <a:prstGeom prst="rect">
            <a:avLst/>
          </a:prstGeom>
          <a:solidFill>
            <a:srgbClr val="0033CC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Near 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Detector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(120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2000" dirty="0">
              <a:solidFill>
                <a:schemeClr val="bg1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83306" name="Oval 9"/>
          <p:cNvSpPr>
            <a:spLocks noChangeArrowheads="1"/>
          </p:cNvSpPr>
          <p:nvPr/>
        </p:nvSpPr>
        <p:spPr bwMode="auto">
          <a:xfrm>
            <a:off x="2411840" y="3573016"/>
            <a:ext cx="216033" cy="21602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3307" name="Oval 9"/>
          <p:cNvSpPr>
            <a:spLocks noChangeArrowheads="1"/>
          </p:cNvSpPr>
          <p:nvPr/>
        </p:nvSpPr>
        <p:spPr bwMode="auto">
          <a:xfrm>
            <a:off x="2987927" y="3140968"/>
            <a:ext cx="216033" cy="21602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3308" name="Oval 9"/>
          <p:cNvSpPr>
            <a:spLocks noChangeArrowheads="1"/>
          </p:cNvSpPr>
          <p:nvPr/>
        </p:nvSpPr>
        <p:spPr bwMode="auto">
          <a:xfrm>
            <a:off x="3492004" y="2780928"/>
            <a:ext cx="216033" cy="21602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3309" name="Oval 9"/>
          <p:cNvSpPr>
            <a:spLocks noChangeArrowheads="1"/>
          </p:cNvSpPr>
          <p:nvPr/>
        </p:nvSpPr>
        <p:spPr bwMode="auto">
          <a:xfrm>
            <a:off x="4068092" y="2348880"/>
            <a:ext cx="216033" cy="21602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3310" name="Oval 9"/>
          <p:cNvSpPr>
            <a:spLocks noChangeArrowheads="1"/>
          </p:cNvSpPr>
          <p:nvPr/>
        </p:nvSpPr>
        <p:spPr bwMode="auto">
          <a:xfrm>
            <a:off x="4716190" y="1916832"/>
            <a:ext cx="216033" cy="21602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3311" name="Oval 9"/>
          <p:cNvSpPr>
            <a:spLocks noChangeArrowheads="1"/>
          </p:cNvSpPr>
          <p:nvPr/>
        </p:nvSpPr>
        <p:spPr bwMode="auto">
          <a:xfrm>
            <a:off x="5292278" y="1484784"/>
            <a:ext cx="216033" cy="21602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83312" name="직선 연결선 26"/>
          <p:cNvCxnSpPr>
            <a:cxnSpLocks noChangeShapeType="1"/>
          </p:cNvCxnSpPr>
          <p:nvPr/>
        </p:nvCxnSpPr>
        <p:spPr bwMode="auto">
          <a:xfrm rot="16200000" flipH="1">
            <a:off x="3144795" y="2805445"/>
            <a:ext cx="3948628" cy="2938732"/>
          </a:xfrm>
          <a:prstGeom prst="line">
            <a:avLst/>
          </a:prstGeom>
          <a:noFill/>
          <a:ln w="317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283968" y="4553871"/>
            <a:ext cx="949325" cy="3698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180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1380m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686571" y="2348880"/>
            <a:ext cx="949325" cy="3698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180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290m</a:t>
            </a:r>
          </a:p>
        </p:txBody>
      </p:sp>
      <p:pic>
        <p:nvPicPr>
          <p:cNvPr id="18330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84850"/>
            <a:ext cx="59769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44008" y="2516703"/>
            <a:ext cx="44999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dirty="0" smtClean="0"/>
              <a:t>- </a:t>
            </a:r>
            <a:r>
              <a:rPr lang="en-US" altLang="ko-KR" sz="1800" dirty="0" err="1" smtClean="0"/>
              <a:t>Hanbit</a:t>
            </a:r>
            <a:r>
              <a:rPr lang="en-US" altLang="ko-KR" sz="1800" dirty="0" smtClean="0"/>
              <a:t> Nuclear Power Plant</a:t>
            </a:r>
          </a:p>
          <a:p>
            <a:r>
              <a:rPr lang="en-US" altLang="ko-KR" sz="1800" dirty="0" smtClean="0"/>
              <a:t> Maximum thermal output of 2.8 </a:t>
            </a:r>
            <a:r>
              <a:rPr lang="en-US" altLang="ko-KR" sz="1800" dirty="0" err="1" smtClean="0"/>
              <a:t>GWth</a:t>
            </a:r>
            <a:endParaRPr lang="en-US" altLang="ko-KR" sz="1800" dirty="0" smtClean="0"/>
          </a:p>
          <a:p>
            <a:r>
              <a:rPr lang="en-US" altLang="ko-KR" sz="1800" dirty="0" smtClean="0"/>
              <a:t> Linear array spanning 1.3 km</a:t>
            </a:r>
          </a:p>
          <a:p>
            <a:pPr>
              <a:buFontTx/>
              <a:buChar char="-"/>
            </a:pPr>
            <a:r>
              <a:rPr lang="en-US" altLang="ko-KR" sz="1800" dirty="0" smtClean="0">
                <a:solidFill>
                  <a:srgbClr val="FF0000"/>
                </a:solidFill>
              </a:rPr>
              <a:t> Reactor Antineutrino Disappearance</a:t>
            </a:r>
          </a:p>
          <a:p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(sin</a:t>
            </a:r>
            <a:r>
              <a:rPr kumimoji="0" lang="en-US" altLang="ko-KR" sz="1800" b="1" baseline="300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lang="en-US" altLang="ko-KR" sz="1800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ko-KR" sz="1800" b="1" baseline="-25000" dirty="0" smtClean="0">
                <a:solidFill>
                  <a:srgbClr val="FF0000"/>
                </a:solidFill>
                <a:latin typeface="Arial" charset="0"/>
              </a:rPr>
              <a:t>13,</a:t>
            </a:r>
            <a:r>
              <a:rPr lang="en-US" altLang="ko-KR" sz="1800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1800" b="1" baseline="-250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1800" b="1" baseline="300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</a:t>
            </a:r>
            <a:endParaRPr lang="ko-KR" altLang="en-US" sz="1800" b="1" dirty="0" smtClean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5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899418" y="233462"/>
            <a:ext cx="7561014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Neutrino Detection by RENO </a:t>
            </a: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Detector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9536"/>
            <a:ext cx="4608512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64088" y="4149080"/>
            <a:ext cx="3672408" cy="2640723"/>
          </a:xfrm>
          <a:prstGeom prst="rect">
            <a:avLst/>
          </a:prstGeom>
          <a:solidFill>
            <a:srgbClr val="CCFFCC"/>
          </a:solidFill>
          <a:ln w="25400" algn="ctr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Target :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16.5 ton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-LS</a:t>
            </a:r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                           (R=1.4m, H=3.2m)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</a:rPr>
              <a:t> Gamma Catcher :  30 ton LS (R=2.0m, H=4.4m)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Buffer :  65 ton mineral oil (R=2.7m, H=5.8m)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Veto : 350 ton water            (R=4.2m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, </a:t>
            </a:r>
            <a:r>
              <a:rPr lang="en-US" altLang="ko-KR" sz="18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H=8.8m)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354(Buffer) / 67(Veto) 10” PMTs 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195736" y="2060848"/>
            <a:ext cx="2217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prompt signal</a:t>
            </a:r>
            <a:endParaRPr lang="en-US" altLang="ko-KR" sz="24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12776"/>
            <a:ext cx="2514600" cy="4429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843808" y="6266929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delayed signal</a:t>
            </a:r>
            <a:endParaRPr lang="en-US" altLang="ko-KR" sz="24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059832" y="5959201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~28 </a:t>
            </a:r>
            <a:r>
              <a:rPr lang="en-US" altLang="ko-KR" sz="1800" b="1" dirty="0" smtClean="0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 (0.1% </a:t>
            </a:r>
            <a:r>
              <a:rPr lang="en-US" altLang="ko-KR" sz="1800" b="1" dirty="0" err="1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1800" b="1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5940152" y="2564904"/>
            <a:ext cx="1584176" cy="10081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5508104" y="2204864"/>
            <a:ext cx="2448272" cy="1512168"/>
          </a:xfrm>
          <a:prstGeom prst="ellips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4860032" y="1772816"/>
            <a:ext cx="3744416" cy="2088232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611560" y="1340768"/>
            <a:ext cx="2664296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" t="9958" r="9811" b="3551"/>
          <a:stretch/>
        </p:blipFill>
        <p:spPr>
          <a:xfrm>
            <a:off x="4877684" y="3863976"/>
            <a:ext cx="4192319" cy="276080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" t="9912" r="9225" b="3598"/>
          <a:stretch/>
        </p:blipFill>
        <p:spPr>
          <a:xfrm>
            <a:off x="4826568" y="942574"/>
            <a:ext cx="4243435" cy="2760776"/>
          </a:xfrm>
          <a:prstGeom prst="rect">
            <a:avLst/>
          </a:prstGeom>
        </p:spPr>
      </p:pic>
      <p:sp>
        <p:nvSpPr>
          <p:cNvPr id="8" name="Text Box 3092"/>
          <p:cNvSpPr txBox="1">
            <a:spLocks noChangeArrowheads="1"/>
          </p:cNvSpPr>
          <p:nvPr/>
        </p:nvSpPr>
        <p:spPr bwMode="auto">
          <a:xfrm>
            <a:off x="107504" y="908720"/>
            <a:ext cx="4680520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Data taking began on Aug. 1, 2011 with both near and far detectors. </a:t>
            </a:r>
          </a:p>
          <a:p>
            <a:pPr marL="261938" indent="-261938" eaLnBrk="0" latinLnBrk="0" hangingPunct="0">
              <a:defRPr/>
            </a:pP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   </a:t>
            </a:r>
            <a:r>
              <a:rPr kumimoji="0" lang="en-US" altLang="ko-KR" sz="1800" dirty="0" smtClean="0">
                <a:solidFill>
                  <a:schemeClr val="tx1"/>
                </a:solidFill>
                <a:latin typeface="Helvetica" pitchFamily="34" charset="0"/>
                <a:ea typeface="굴림" pitchFamily="50" charset="-127"/>
              </a:rPr>
              <a:t>(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DAQ efficiency : ~95%)</a:t>
            </a:r>
            <a:endParaRPr kumimoji="0" lang="en-US" altLang="ko-KR" sz="1800" dirty="0">
              <a:solidFill>
                <a:srgbClr val="CCCCFF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107504" y="2001614"/>
            <a:ext cx="4680520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 (220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First </a:t>
            </a:r>
            <a:r>
              <a:rPr lang="en-US" altLang="ja-JP" sz="1800" b="1" dirty="0" smtClean="0">
                <a:solidFill>
                  <a:srgbClr val="FF66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FF66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2011~26 Mar,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PRL 108, 191802 (2012)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7" name="Text Box 3092"/>
          <p:cNvSpPr txBox="1">
            <a:spLocks noChangeArrowheads="1"/>
          </p:cNvSpPr>
          <p:nvPr/>
        </p:nvSpPr>
        <p:spPr bwMode="auto">
          <a:xfrm>
            <a:off x="107504" y="3078251"/>
            <a:ext cx="4680520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B (403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Improved </a:t>
            </a:r>
            <a:r>
              <a:rPr lang="en-US" altLang="ja-JP" sz="1800" b="1" dirty="0" smtClean="0">
                <a:solidFill>
                  <a:srgbClr val="0033CC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0033CC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2011~13 Oct,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</a:t>
            </a:r>
            <a:r>
              <a:rPr kumimoji="0" lang="en-US" altLang="ko-KR" sz="18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NuTel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2013, TAUP 2013, WIN 2013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grpSp>
        <p:nvGrpSpPr>
          <p:cNvPr id="26" name="그룹 6"/>
          <p:cNvGrpSpPr>
            <a:grpSpLocks/>
          </p:cNvGrpSpPr>
          <p:nvPr/>
        </p:nvGrpSpPr>
        <p:grpSpPr bwMode="auto">
          <a:xfrm>
            <a:off x="5283494" y="1743074"/>
            <a:ext cx="2744890" cy="3790655"/>
            <a:chOff x="5283121" y="1743076"/>
            <a:chExt cx="2744883" cy="3791869"/>
          </a:xfrm>
        </p:grpSpPr>
        <p:grpSp>
          <p:nvGrpSpPr>
            <p:cNvPr id="29" name="그룹 4"/>
            <p:cNvGrpSpPr>
              <a:grpSpLocks/>
            </p:cNvGrpSpPr>
            <p:nvPr/>
          </p:nvGrpSpPr>
          <p:grpSpPr bwMode="auto">
            <a:xfrm>
              <a:off x="5283121" y="1743076"/>
              <a:ext cx="972841" cy="3228422"/>
              <a:chOff x="5283120" y="1743075"/>
              <a:chExt cx="972840" cy="32284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290935" y="1743075"/>
                <a:ext cx="504824" cy="4621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400" b="1" kern="0" dirty="0">
                    <a:solidFill>
                      <a:prstClr val="black"/>
                    </a:solidFill>
                    <a:latin typeface="Arial" pitchFamily="34" charset="0"/>
                    <a:ea typeface="맑은 고딕"/>
                    <a:cs typeface="Arial" pitchFamily="34" charset="0"/>
                  </a:rPr>
                  <a:t>A</a:t>
                </a:r>
                <a:endParaRPr kumimoji="0" lang="ko-KR" altLang="en-US" sz="2400" b="1" kern="0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cxnSp>
            <p:nvCxnSpPr>
              <p:cNvPr id="41" name="직선 연결선 60"/>
              <p:cNvCxnSpPr>
                <a:cxnSpLocks noChangeShapeType="1"/>
              </p:cNvCxnSpPr>
              <p:nvPr/>
            </p:nvCxnSpPr>
            <p:spPr bwMode="auto">
              <a:xfrm>
                <a:off x="5285603" y="2204864"/>
                <a:ext cx="438149" cy="321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5506958" y="2463212"/>
                <a:ext cx="504824" cy="462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400" b="1" kern="0" dirty="0">
                    <a:solidFill>
                      <a:prstClr val="black"/>
                    </a:solidFill>
                    <a:latin typeface="Arial" pitchFamily="34" charset="0"/>
                    <a:ea typeface="맑은 고딕"/>
                    <a:cs typeface="Arial" pitchFamily="34" charset="0"/>
                  </a:rPr>
                  <a:t>B</a:t>
                </a:r>
                <a:endParaRPr kumimoji="0" lang="ko-KR" altLang="en-US" sz="2400" b="1" kern="0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07527" y="4509383"/>
                <a:ext cx="576262" cy="4621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400" b="1" kern="0" dirty="0">
                    <a:solidFill>
                      <a:schemeClr val="tx1"/>
                    </a:solidFill>
                    <a:latin typeface="Arial" pitchFamily="34" charset="0"/>
                    <a:ea typeface="맑은 고딕"/>
                    <a:cs typeface="Arial" pitchFamily="34" charset="0"/>
                  </a:rPr>
                  <a:t>C</a:t>
                </a:r>
                <a:r>
                  <a:rPr kumimoji="0" lang="ko-KR" altLang="en-US" sz="2400" b="1" kern="0" dirty="0">
                    <a:solidFill>
                      <a:schemeClr val="tx1"/>
                    </a:solidFill>
                    <a:latin typeface="Arial" pitchFamily="34" charset="0"/>
                    <a:ea typeface="맑은 고딕"/>
                    <a:cs typeface="Arial" pitchFamily="34" charset="0"/>
                  </a:rPr>
                  <a:t> </a:t>
                </a:r>
                <a:r>
                  <a:rPr kumimoji="0" lang="ko-KR" altLang="en-US" sz="2200" b="1" kern="0" dirty="0">
                    <a:solidFill>
                      <a:schemeClr val="tx1"/>
                    </a:solidFill>
                    <a:latin typeface="Arial" pitchFamily="34" charset="0"/>
                    <a:ea typeface="맑은 고딕"/>
                    <a:cs typeface="Arial" pitchFamily="34" charset="0"/>
                  </a:rPr>
                  <a:t> </a:t>
                </a:r>
              </a:p>
            </p:txBody>
          </p:sp>
          <p:cxnSp>
            <p:nvCxnSpPr>
              <p:cNvPr id="44" name="직선 연결선 66"/>
              <p:cNvCxnSpPr>
                <a:cxnSpLocks noChangeShapeType="1"/>
              </p:cNvCxnSpPr>
              <p:nvPr/>
            </p:nvCxnSpPr>
            <p:spPr bwMode="auto">
              <a:xfrm flipV="1">
                <a:off x="5283120" y="2843913"/>
                <a:ext cx="782765" cy="9024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5" name="직선 연결선 70"/>
              <p:cNvCxnSpPr>
                <a:cxnSpLocks noChangeShapeType="1"/>
              </p:cNvCxnSpPr>
              <p:nvPr/>
            </p:nvCxnSpPr>
            <p:spPr bwMode="auto">
              <a:xfrm>
                <a:off x="5294889" y="4927869"/>
                <a:ext cx="961071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36" name="직선 연결선 70"/>
            <p:cNvCxnSpPr>
              <a:cxnSpLocks noChangeShapeType="1"/>
            </p:cNvCxnSpPr>
            <p:nvPr/>
          </p:nvCxnSpPr>
          <p:spPr bwMode="auto">
            <a:xfrm>
              <a:off x="5290936" y="5497597"/>
              <a:ext cx="271476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6011784" y="5073132"/>
              <a:ext cx="2016220" cy="46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kern="0" dirty="0" smtClean="0"/>
                <a:t>D (1500 days)</a:t>
              </a:r>
            </a:p>
          </p:txBody>
        </p:sp>
      </p:grpSp>
      <p:cxnSp>
        <p:nvCxnSpPr>
          <p:cNvPr id="46" name="직선 연결선 2"/>
          <p:cNvCxnSpPr>
            <a:cxnSpLocks noChangeShapeType="1"/>
          </p:cNvCxnSpPr>
          <p:nvPr/>
        </p:nvCxnSpPr>
        <p:spPr bwMode="auto">
          <a:xfrm flipV="1">
            <a:off x="7983384" y="4156894"/>
            <a:ext cx="0" cy="2090738"/>
          </a:xfrm>
          <a:prstGeom prst="line">
            <a:avLst/>
          </a:prstGeom>
          <a:noFill/>
          <a:ln w="38100" algn="ctr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직선 연결선 70"/>
          <p:cNvCxnSpPr>
            <a:cxnSpLocks noChangeShapeType="1"/>
          </p:cNvCxnSpPr>
          <p:nvPr/>
        </p:nvCxnSpPr>
        <p:spPr bwMode="auto">
          <a:xfrm flipV="1">
            <a:off x="5291309" y="6066049"/>
            <a:ext cx="3698687" cy="940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6777930" y="5647851"/>
            <a:ext cx="2074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Total 2000 days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9"/>
          <p:cNvCxnSpPr/>
          <p:nvPr/>
        </p:nvCxnSpPr>
        <p:spPr bwMode="auto">
          <a:xfrm>
            <a:off x="8964488" y="2825750"/>
            <a:ext cx="0" cy="3921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7" name="TextBox 37"/>
          <p:cNvSpPr txBox="1">
            <a:spLocks noChangeArrowheads="1"/>
          </p:cNvSpPr>
          <p:nvPr/>
        </p:nvSpPr>
        <p:spPr bwMode="auto">
          <a:xfrm>
            <a:off x="8472021" y="2483604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5720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572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572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572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</a:t>
            </a:r>
          </a:p>
        </p:txBody>
      </p:sp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899592" y="116632"/>
            <a:ext cx="7416824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RENO Data-taking Status</a:t>
            </a:r>
            <a:endParaRPr kumimoji="0" lang="en-US" altLang="ko-KR" sz="3000" b="1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960C0-C55B-45EA-8C71-3D683CB5DBF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48" name="Text Box 3092"/>
          <p:cNvSpPr txBox="1">
            <a:spLocks noChangeArrowheads="1"/>
          </p:cNvSpPr>
          <p:nvPr/>
        </p:nvSpPr>
        <p:spPr bwMode="auto">
          <a:xfrm>
            <a:off x="107504" y="4102620"/>
            <a:ext cx="4680520" cy="150810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C (500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0000FF"/>
                </a:solidFill>
                <a:latin typeface="Helvetica" pitchFamily="34" charset="0"/>
                <a:ea typeface="굴림" pitchFamily="50" charset="-127"/>
              </a:rPr>
              <a:t>First </a:t>
            </a: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|</a:t>
            </a:r>
            <a:r>
              <a:rPr kumimoji="0" lang="en-US" altLang="ko-KR" sz="18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0" lang="en-US" altLang="ko-KR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altLang="ko-KR" sz="1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kumimoji="0" lang="en-US" altLang="ko-KR" sz="1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ko-KR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result</a:t>
            </a:r>
            <a:endParaRPr kumimoji="0" lang="en-US" altLang="ko-KR" sz="1800" b="1" dirty="0" smtClean="0">
              <a:solidFill>
                <a:srgbClr val="0000FF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</a:t>
            </a:r>
            <a:r>
              <a:rPr kumimoji="0" lang="en-US" altLang="ko-KR" sz="1800" dirty="0" err="1" smtClean="0">
                <a:solidFill>
                  <a:srgbClr val="0000FF"/>
                </a:solidFill>
                <a:latin typeface="Helvetica" pitchFamily="34" charset="0"/>
                <a:ea typeface="굴림" pitchFamily="50" charset="-127"/>
              </a:rPr>
              <a:t>Rate+shape</a:t>
            </a:r>
            <a:r>
              <a:rPr kumimoji="0" lang="en-US" altLang="ko-KR" sz="1800" dirty="0" smtClean="0">
                <a:solidFill>
                  <a:srgbClr val="0000FF"/>
                </a:solidFill>
                <a:latin typeface="Helvetica" pitchFamily="34" charset="0"/>
                <a:ea typeface="굴림" pitchFamily="50" charset="-127"/>
              </a:rPr>
              <a:t> analysis (</a:t>
            </a:r>
            <a:r>
              <a:rPr lang="en-US" altLang="ja-JP" sz="1800" dirty="0" smtClean="0">
                <a:solidFill>
                  <a:srgbClr val="0000FF"/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q</a:t>
            </a:r>
            <a:r>
              <a:rPr lang="en-US" altLang="ja-JP" sz="18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13</a:t>
            </a:r>
            <a:r>
              <a:rPr lang="en-US" altLang="ja-JP" sz="1800" dirty="0" smtClean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and |</a:t>
            </a:r>
            <a:r>
              <a:rPr kumimoji="0" lang="en-US" altLang="ko-KR" sz="18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0" lang="en-US" altLang="ko-KR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altLang="ko-KR" sz="18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kumimoji="0" lang="en-US" altLang="ko-KR" sz="1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ko-KR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</a:p>
          <a:p>
            <a:pPr marL="261938" indent="-261938" eaLnBrk="0" latinLnBrk="0" hangingPunct="0"/>
            <a:r>
              <a:rPr kumimoji="0" lang="en-US" altLang="ja-JP" sz="1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[11 Aug, 2011 ~ 21 Jan,2013]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PRL 116, 211801 (2016)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   submitted </a:t>
            </a:r>
            <a:r>
              <a:rPr kumimoji="0" lang="en-US" altLang="ko-KR" sz="1800" dirty="0">
                <a:solidFill>
                  <a:schemeClr val="accent2"/>
                </a:solidFill>
                <a:latin typeface="Arial" panose="020B0604020202020204" pitchFamily="34" charset="0"/>
              </a:rPr>
              <a:t>to PRD (arXiv:1610.04326)</a:t>
            </a:r>
            <a:endParaRPr kumimoji="0" lang="en-US" altLang="ko-KR" sz="1800" dirty="0">
              <a:solidFill>
                <a:schemeClr val="accent2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27" name="Text Box 3092"/>
          <p:cNvSpPr txBox="1">
            <a:spLocks noChangeArrowheads="1"/>
          </p:cNvSpPr>
          <p:nvPr/>
        </p:nvSpPr>
        <p:spPr bwMode="auto">
          <a:xfrm>
            <a:off x="107504" y="5734997"/>
            <a:ext cx="4680520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D (1500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New results</a:t>
            </a:r>
            <a:endParaRPr kumimoji="0" lang="en-US" altLang="ko-K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 eaLnBrk="0" latinLnBrk="0" hangingPunct="0"/>
            <a:r>
              <a:rPr kumimoji="0" lang="en-US" altLang="ja-JP" sz="1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[11 Aug, 2011 ~ Sep, 2015]</a:t>
            </a:r>
          </a:p>
        </p:txBody>
      </p:sp>
    </p:spTree>
    <p:extLst>
      <p:ext uri="{BB962C8B-B14F-4D97-AF65-F5344CB8AC3E}">
        <p14:creationId xmlns:p14="http://schemas.microsoft.com/office/powerpoint/2010/main" xmlns="" val="20901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 animBg="1"/>
      <p:bldP spid="4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-3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082739" cy="4104456"/>
          </a:xfrm>
          <a:prstGeom prst="rect">
            <a:avLst/>
          </a:prstGeom>
        </p:spPr>
      </p:pic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163318"/>
              </p:ext>
            </p:extLst>
          </p:nvPr>
        </p:nvGraphicFramePr>
        <p:xfrm>
          <a:off x="1907704" y="5615297"/>
          <a:ext cx="5126037" cy="446088"/>
        </p:xfrm>
        <a:graphic>
          <a:graphicData uri="http://schemas.openxmlformats.org/presentationml/2006/ole">
            <p:oleObj spid="_x0000_s777218" name="Equation" r:id="rId4" imgW="2587320" imgH="228240" progId="Equation.3">
              <p:embed/>
            </p:oleObj>
          </a:graphicData>
        </a:graphic>
      </p:graphicFrame>
      <p:grpSp>
        <p:nvGrpSpPr>
          <p:cNvPr id="4" name="그룹 25"/>
          <p:cNvGrpSpPr/>
          <p:nvPr/>
        </p:nvGrpSpPr>
        <p:grpSpPr>
          <a:xfrm>
            <a:off x="1907704" y="6181053"/>
            <a:ext cx="5148566" cy="560315"/>
            <a:chOff x="72008" y="1234803"/>
            <a:chExt cx="5508104" cy="593997"/>
          </a:xfrm>
        </p:grpSpPr>
        <p:sp>
          <p:nvSpPr>
            <p:cNvPr id="5" name="직사각형 23"/>
            <p:cNvSpPr/>
            <p:nvPr/>
          </p:nvSpPr>
          <p:spPr>
            <a:xfrm>
              <a:off x="72008" y="1256232"/>
              <a:ext cx="5508104" cy="572568"/>
            </a:xfrm>
            <a:prstGeom prst="rect">
              <a:avLst/>
            </a:prstGeom>
            <a:solidFill>
              <a:srgbClr val="FFFD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6" name="개체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01271437"/>
                </p:ext>
              </p:extLst>
            </p:nvPr>
          </p:nvGraphicFramePr>
          <p:xfrm>
            <a:off x="110492" y="1234803"/>
            <a:ext cx="3981450" cy="588961"/>
          </p:xfrm>
          <a:graphic>
            <a:graphicData uri="http://schemas.openxmlformats.org/presentationml/2006/ole">
              <p:oleObj spid="_x0000_s777219" name="Equation" r:id="rId5" imgW="1965600" imgH="264960" progId="Equation.3">
                <p:embed/>
              </p:oleObj>
            </a:graphicData>
          </a:graphic>
        </p:graphicFrame>
        <p:graphicFrame>
          <p:nvGraphicFramePr>
            <p:cNvPr id="7" name="개체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45971034"/>
                </p:ext>
              </p:extLst>
            </p:nvPr>
          </p:nvGraphicFramePr>
          <p:xfrm>
            <a:off x="4145409" y="1305882"/>
            <a:ext cx="1362695" cy="422905"/>
          </p:xfrm>
          <a:graphic>
            <a:graphicData uri="http://schemas.openxmlformats.org/presentationml/2006/ole">
              <p:oleObj spid="_x0000_s777220" name="Equation" r:id="rId6" imgW="722160" imgH="219240" progId="Equation.3">
                <p:embed/>
              </p:oleObj>
            </a:graphicData>
          </a:graphic>
        </p:graphicFrame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1963" y="305470"/>
            <a:ext cx="8016875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Last PRL Result in 2016</a:t>
            </a:r>
            <a:endParaRPr lang="ko-KR" altLang="en-US" sz="3000" b="1" dirty="0" smtClean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00808"/>
            <a:ext cx="4702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5580112" y="105273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2000" dirty="0" smtClean="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PRL 116, 211801 (2016)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899592" y="332656"/>
            <a:ext cx="7343775" cy="54212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000" b="1" dirty="0" smtClean="0">
                <a:solidFill>
                  <a:srgbClr val="000000"/>
                </a:solidFill>
                <a:latin typeface="Arial" pitchFamily="34" charset="0"/>
                <a:ea typeface="휴먼모음T" pitchFamily="18" charset="-127"/>
              </a:rPr>
              <a:t>New Results from RENO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212160"/>
            <a:ext cx="1905000" cy="457200"/>
          </a:xfrm>
        </p:spPr>
        <p:txBody>
          <a:bodyPr/>
          <a:lstStyle/>
          <a:p>
            <a:pPr>
              <a:defRPr/>
            </a:pPr>
            <a:fld id="{CB3BE671-5E30-410B-B1F0-D9B36CC6A85E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27536" y="1484784"/>
            <a:ext cx="7560888" cy="1282116"/>
            <a:chOff x="1224039" y="59710"/>
            <a:chExt cx="7488928" cy="1282116"/>
          </a:xfrm>
        </p:grpSpPr>
        <p:sp>
          <p:nvSpPr>
            <p:cNvPr id="8" name="양쪽 모서리가 둥근 사각형 7"/>
            <p:cNvSpPr/>
            <p:nvPr/>
          </p:nvSpPr>
          <p:spPr>
            <a:xfrm rot="5400000">
              <a:off x="4327445" y="-3043696"/>
              <a:ext cx="1282116" cy="7488928"/>
            </a:xfrm>
            <a:prstGeom prst="round2Same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양쪽 모서리가 둥근 사각형 4"/>
            <p:cNvSpPr/>
            <p:nvPr/>
          </p:nvSpPr>
          <p:spPr>
            <a:xfrm>
              <a:off x="1224039" y="122298"/>
              <a:ext cx="7426340" cy="1156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en-US" altLang="ja-JP" sz="2400" kern="1200" dirty="0" smtClean="0">
                  <a:latin typeface="Arial" panose="020B0604020202020204" pitchFamily="34" charset="0"/>
                  <a:ea typeface="휴먼모음T" panose="02030504000101010101" pitchFamily="18" charset="-127"/>
                  <a:cs typeface="Arial" panose="020B0604020202020204" pitchFamily="34" charset="0"/>
                </a:rPr>
                <a:t>Updated result for </a:t>
              </a:r>
              <a:r>
                <a:rPr kumimoji="0" lang="en-US" altLang="ko-KR" sz="2400" kern="1200" dirty="0" smtClean="0">
                  <a:latin typeface="Symbol" panose="05050102010706020507" pitchFamily="18" charset="2"/>
                  <a:ea typeface="휴먼모음T" panose="02030504000101010101" pitchFamily="18" charset="-127"/>
                  <a:cs typeface="Arial" panose="020B0604020202020204" pitchFamily="34" charset="0"/>
                </a:rPr>
                <a:t>D</a:t>
              </a:r>
              <a:r>
                <a:rPr kumimoji="0" lang="en-US" altLang="ko-KR" sz="2400" kern="1200" dirty="0" smtClean="0">
                  <a:latin typeface="Arial" panose="020B0604020202020204" pitchFamily="34" charset="0"/>
                  <a:ea typeface="휴먼모음T" panose="02030504000101010101" pitchFamily="18" charset="-127"/>
                  <a:cs typeface="Arial" panose="020B0604020202020204" pitchFamily="34" charset="0"/>
                </a:rPr>
                <a:t>m</a:t>
              </a:r>
              <a:r>
                <a:rPr kumimoji="0" lang="en-US" altLang="ko-KR" sz="2400" kern="1200" baseline="-25000" dirty="0" smtClean="0">
                  <a:latin typeface="Arial" panose="020B0604020202020204" pitchFamily="34" charset="0"/>
                  <a:ea typeface="휴먼모음T" panose="02030504000101010101" pitchFamily="18" charset="-127"/>
                  <a:cs typeface="Arial" panose="020B0604020202020204" pitchFamily="34" charset="0"/>
                </a:rPr>
                <a:t>ee</a:t>
              </a:r>
              <a:r>
                <a:rPr kumimoji="0" lang="en-US" altLang="ko-KR" sz="2400" kern="1200" baseline="30000" dirty="0" smtClean="0">
                  <a:latin typeface="Arial" panose="020B0604020202020204" pitchFamily="34" charset="0"/>
                  <a:ea typeface="휴먼모음T" panose="02030504000101010101" pitchFamily="18" charset="-127"/>
                  <a:cs typeface="Arial" panose="020B0604020202020204" pitchFamily="34" charset="0"/>
                </a:rPr>
                <a:t>2 </a:t>
              </a:r>
              <a:r>
                <a:rPr kumimoji="0" lang="en-US" altLang="ko-KR" sz="2400" kern="1200" dirty="0" smtClean="0">
                  <a:latin typeface="Arial" panose="020B0604020202020204" pitchFamily="34" charset="0"/>
                  <a:ea typeface="휴먼모음T" panose="02030504000101010101" pitchFamily="18" charset="-127"/>
                  <a:cs typeface="Arial" panose="020B0604020202020204" pitchFamily="34" charset="0"/>
                </a:rPr>
                <a:t> and </a:t>
              </a:r>
              <a:r>
                <a:rPr lang="en-US" altLang="ja-JP" sz="2400" b="1" kern="1200" dirty="0" smtClean="0">
                  <a:latin typeface="Symbol" panose="05050102010706020507" pitchFamily="18" charset="2"/>
                  <a:ea typeface="MS PGothic" panose="020B0600070205080204" pitchFamily="34" charset="-128"/>
                  <a:cs typeface="Arial" panose="020B0604020202020204" pitchFamily="34" charset="0"/>
                </a:rPr>
                <a:t>q</a:t>
              </a:r>
              <a:r>
                <a:rPr lang="en-US" altLang="ja-JP" sz="2400" b="1" kern="1200" baseline="-25000" dirty="0" smtClean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13  </a:t>
              </a:r>
              <a:r>
                <a:rPr lang="en-US" altLang="ja-JP" sz="2400" kern="1200" dirty="0" smtClean="0">
                  <a:latin typeface="Arial" pitchFamily="34" charset="0"/>
                  <a:ea typeface="MS PGothic" pitchFamily="34" charset="-128"/>
                </a:rPr>
                <a:t>using 1500 live </a:t>
              </a:r>
            </a:p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ja-JP" sz="2400" dirty="0" smtClean="0">
                  <a:latin typeface="Arial" pitchFamily="34" charset="0"/>
                  <a:ea typeface="MS PGothic" pitchFamily="34" charset="-128"/>
                </a:rPr>
                <a:t>   </a:t>
              </a:r>
              <a:r>
                <a:rPr lang="en-US" altLang="ja-JP" sz="2400" kern="1200" dirty="0" smtClean="0">
                  <a:latin typeface="Arial" pitchFamily="34" charset="0"/>
                  <a:ea typeface="MS PGothic" pitchFamily="34" charset="-128"/>
                </a:rPr>
                <a:t>days of data</a:t>
              </a:r>
              <a:endParaRPr lang="ko-KR" altLang="en-US" sz="2400" kern="1200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28134" y="3133954"/>
            <a:ext cx="7632298" cy="1069137"/>
            <a:chOff x="1225236" y="1667418"/>
            <a:chExt cx="7487732" cy="1069137"/>
          </a:xfrm>
        </p:grpSpPr>
        <p:sp>
          <p:nvSpPr>
            <p:cNvPr id="11" name="양쪽 모서리가 둥근 사각형 10"/>
            <p:cNvSpPr/>
            <p:nvPr/>
          </p:nvSpPr>
          <p:spPr>
            <a:xfrm rot="5400000">
              <a:off x="4434533" y="-1541879"/>
              <a:ext cx="1069137" cy="7487732"/>
            </a:xfrm>
            <a:prstGeom prst="round2SameRect">
              <a:avLst/>
            </a:prstGeom>
          </p:spPr>
          <p:style>
            <a:lnRef idx="2">
              <a:schemeClr val="accent2">
                <a:shade val="80000"/>
                <a:hueOff val="0"/>
                <a:satOff val="-5541"/>
                <a:lumOff val="1422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양쪽 모서리가 둥근 사각형 4"/>
            <p:cNvSpPr/>
            <p:nvPr/>
          </p:nvSpPr>
          <p:spPr>
            <a:xfrm>
              <a:off x="1225236" y="1719609"/>
              <a:ext cx="7435541" cy="964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en-US" altLang="ja-JP" sz="2400" kern="1200" dirty="0" smtClean="0">
                  <a:latin typeface="Arial" pitchFamily="34" charset="0"/>
                  <a:cs typeface="Arial" pitchFamily="34" charset="0"/>
                </a:rPr>
                <a:t>Observation of an excess at ~5 </a:t>
              </a:r>
              <a:r>
                <a:rPr kumimoji="0" lang="en-US" altLang="ja-JP" sz="2400" kern="1200" dirty="0" err="1" smtClean="0">
                  <a:latin typeface="Arial" pitchFamily="34" charset="0"/>
                  <a:cs typeface="Arial" pitchFamily="34" charset="0"/>
                </a:rPr>
                <a:t>MeV</a:t>
              </a:r>
              <a:r>
                <a:rPr kumimoji="0" lang="en-US" altLang="ja-JP" sz="2400" kern="1200" dirty="0" smtClean="0">
                  <a:latin typeface="Arial" pitchFamily="34" charset="0"/>
                  <a:cs typeface="Arial" pitchFamily="34" charset="0"/>
                </a:rPr>
                <a:t> in reactor </a:t>
              </a:r>
            </a:p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kumimoji="0" lang="en-US" altLang="ja-JP" sz="24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en-US" altLang="ja-JP" sz="2400" kern="1200" dirty="0" smtClean="0">
                  <a:latin typeface="Arial" pitchFamily="34" charset="0"/>
                  <a:cs typeface="Arial" pitchFamily="34" charset="0"/>
                </a:rPr>
                <a:t>neutrino spectrum using 1500 days of data</a:t>
              </a:r>
              <a:endParaRPr lang="ko-KR" altLang="en-US" sz="2400" kern="1200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28134" y="4581128"/>
            <a:ext cx="7632298" cy="1137718"/>
            <a:chOff x="1225235" y="3197824"/>
            <a:chExt cx="7487732" cy="1137718"/>
          </a:xfrm>
        </p:grpSpPr>
        <p:sp>
          <p:nvSpPr>
            <p:cNvPr id="14" name="양쪽 모서리가 둥근 사각형 13"/>
            <p:cNvSpPr/>
            <p:nvPr/>
          </p:nvSpPr>
          <p:spPr>
            <a:xfrm rot="5400000">
              <a:off x="4400242" y="22817"/>
              <a:ext cx="1137718" cy="7487732"/>
            </a:xfrm>
            <a:prstGeom prst="round2SameRect">
              <a:avLst/>
            </a:prstGeom>
          </p:spPr>
          <p:style>
            <a:lnRef idx="2">
              <a:schemeClr val="accent2">
                <a:shade val="80000"/>
                <a:hueOff val="0"/>
                <a:satOff val="-11081"/>
                <a:lumOff val="2844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양쪽 모서리가 둥근 사각형 4"/>
            <p:cNvSpPr/>
            <p:nvPr/>
          </p:nvSpPr>
          <p:spPr>
            <a:xfrm>
              <a:off x="1225236" y="3253363"/>
              <a:ext cx="7432193" cy="1026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en-US" altLang="ja-JP" sz="2400" kern="1200" dirty="0" smtClean="0">
                  <a:latin typeface="Arial" panose="020B0604020202020204" pitchFamily="34" charset="0"/>
                  <a:ea typeface="휴먼모음T" panose="02030504000101010101" pitchFamily="18" charset="-127"/>
                  <a:cs typeface="Arial" panose="020B0604020202020204" pitchFamily="34" charset="0"/>
                </a:rPr>
                <a:t>Measurement of absolute reactor neutrino flux using 1500 days</a:t>
              </a:r>
              <a:endParaRPr lang="ko-KR" alt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997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587-395C-49EC-92C5-F5B048EF028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1573" y="5066136"/>
            <a:ext cx="8690586" cy="40011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• </a:t>
            </a:r>
            <a:r>
              <a:rPr kumimoji="0" lang="en-US" altLang="ko-KR" sz="200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Accidentals :</a:t>
            </a:r>
            <a:r>
              <a:rPr kumimoji="0" lang="en-US" altLang="ko-KR" sz="200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Additional cuts and improved </a:t>
            </a:r>
            <a:r>
              <a:rPr kumimoji="0" lang="en-US" altLang="ko-KR" sz="20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flashing-PMT removal </a:t>
            </a:r>
            <a:r>
              <a:rPr kumimoji="0" lang="en-US" altLang="ko-KR" sz="200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algorithms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직사각형 13"/>
              <p:cNvSpPr/>
              <p:nvPr/>
            </p:nvSpPr>
            <p:spPr>
              <a:xfrm>
                <a:off x="151573" y="5582135"/>
                <a:ext cx="8690586" cy="433580"/>
              </a:xfrm>
              <a:prstGeom prst="rect">
                <a:avLst/>
              </a:prstGeom>
              <a:solidFill>
                <a:srgbClr val="FF9900">
                  <a:alpha val="80000"/>
                </a:srgbClr>
              </a:solidFill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 panose="05000000000000000000" pitchFamily="2" charset="2"/>
                  </a:rPr>
                  <a:t>• </a:t>
                </a:r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Cosmogenic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Pre>
                          <m:sPrePr>
                            <m:ctrlPr>
                              <a:rPr kumimoji="0" lang="en-US" altLang="ko-K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0" lang="en-US" altLang="ko-K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kumimoji="0" lang="en-US" altLang="ko-K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</m:sPre>
                  </m:oMath>
                </a14:m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 : Optimized </a:t>
                </a:r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muon veto criteria</a:t>
                </a:r>
              </a:p>
            </p:txBody>
          </p:sp>
        </mc:Choice>
        <mc:Fallback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3" y="5582135"/>
                <a:ext cx="8690586" cy="43358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772" t="-4225" b="-239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직사각형 14"/>
              <p:cNvSpPr/>
              <p:nvPr/>
            </p:nvSpPr>
            <p:spPr>
              <a:xfrm>
                <a:off x="151574" y="6159540"/>
                <a:ext cx="8690586" cy="437812"/>
              </a:xfrm>
              <a:prstGeom prst="rect">
                <a:avLst/>
              </a:prstGeom>
              <a:solidFill>
                <a:srgbClr val="0070C0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 panose="05000000000000000000" pitchFamily="2" charset="2"/>
                  </a:rPr>
                  <a:t>•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  <m:e>
                        <m:r>
                          <a:rPr kumimoji="0"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𝐶𝑓</m:t>
                        </m:r>
                      </m:e>
                    </m:sPre>
                  </m:oMath>
                </a14:m>
                <a:r>
                  <a:rPr kumimoji="0" lang="ko-KR" altLang="en-US" sz="20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contamination : </a:t>
                </a:r>
                <a:r>
                  <a:rPr kumimoji="0" lang="en-US" altLang="ko-KR" sz="20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Improved multiple-neutron removal algorithms</a:t>
                </a:r>
              </a:p>
            </p:txBody>
          </p:sp>
        </mc:Choice>
        <mc:Fallback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4" y="6159540"/>
                <a:ext cx="8690586" cy="43781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772" t="-2778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107504" y="103310"/>
            <a:ext cx="8856984" cy="551135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Reduction of background rates &amp; uncertainties</a:t>
            </a:r>
            <a:endParaRPr lang="ko-KR" altLang="en-US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9976" y="1304038"/>
            <a:ext cx="4482194" cy="3487462"/>
            <a:chOff x="35169" y="1001606"/>
            <a:chExt cx="4482194" cy="3487462"/>
          </a:xfrm>
        </p:grpSpPr>
        <p:sp>
          <p:nvSpPr>
            <p:cNvPr id="21" name="TextBox 20"/>
            <p:cNvSpPr txBox="1"/>
            <p:nvPr/>
          </p:nvSpPr>
          <p:spPr>
            <a:xfrm>
              <a:off x="1545652" y="3842737"/>
              <a:ext cx="1091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b="1" smtClean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Fast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b="1" smtClean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Neutron</a:t>
              </a:r>
              <a:endParaRPr kumimoji="0" lang="ko-KR" altLang="en-US" sz="1800" b="1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098" y="3948637"/>
              <a:ext cx="1291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b="1" smtClean="0">
                  <a:solidFill>
                    <a:srgbClr val="00B050"/>
                  </a:solidFill>
                  <a:latin typeface="Calibri" panose="020F0502020204030204"/>
                  <a:ea typeface="맑은 고딕" panose="020B0503020000020004" pitchFamily="50" charset="-127"/>
                </a:rPr>
                <a:t>Accidental</a:t>
              </a:r>
              <a:endParaRPr kumimoji="0" lang="ko-KR" altLang="en-US" sz="1800" b="1">
                <a:solidFill>
                  <a:srgbClr val="00B050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306782" y="3917604"/>
                  <a:ext cx="1063336" cy="406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p>
                          <m:e>
                            <m: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  <m:t>𝑳𝒊</m:t>
                            </m:r>
                            <m: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Pre>
                              <m:sPrePr>
                                <m:ctrlPr>
                                  <a:rPr kumimoji="0" lang="en-US" altLang="ko-KR" sz="1800" b="1" i="1" smtClean="0">
                                    <a:solidFill>
                                      <a:srgbClr val="CC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kumimoji="0" lang="en-US" altLang="ko-KR" sz="1800" b="1" i="1" smtClean="0">
                                    <a:solidFill>
                                      <a:srgbClr val="CC66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sup>
                              <m:e>
                                <m:r>
                                  <a:rPr kumimoji="0" lang="en-US" altLang="ko-KR" sz="1800" b="1" i="1" smtClean="0">
                                    <a:solidFill>
                                      <a:srgbClr val="CC6600"/>
                                    </a:solidFill>
                                    <a:latin typeface="Cambria Math" panose="02040503050406030204" pitchFamily="18" charset="0"/>
                                  </a:rPr>
                                  <m:t>𝑯𝒆</m:t>
                                </m:r>
                              </m:e>
                            </m:sPre>
                          </m:e>
                        </m:sPre>
                      </m:oMath>
                    </m:oMathPara>
                  </a14:m>
                  <a:endParaRPr kumimoji="0" lang="ko-KR" altLang="en-US" sz="1800" b="1">
                    <a:solidFill>
                      <a:srgbClr val="FF0000"/>
                    </a:solidFill>
                    <a:latin typeface="Calibri" panose="020F0502020204030204"/>
                    <a:ea typeface="맑은 고딕" panose="020B0503020000020004" pitchFamily="50" charset="-127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6782" y="3917604"/>
                  <a:ext cx="1063336" cy="406009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r="-6857" b="-1044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434194" y="3915583"/>
                  <a:ext cx="890153" cy="410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0" lang="en-US" altLang="ko-KR" sz="18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0" lang="en-US" altLang="ko-KR" sz="18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𝟐𝟓𝟐</m:t>
                            </m:r>
                          </m:sup>
                          <m:e>
                            <m:r>
                              <a:rPr kumimoji="0" lang="en-US" altLang="ko-KR" sz="18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𝑪𝒇</m:t>
                            </m:r>
                          </m:e>
                        </m:sPre>
                      </m:oMath>
                    </m:oMathPara>
                  </a14:m>
                  <a:endParaRPr kumimoji="0" lang="ko-KR" altLang="en-US" sz="1800" b="1">
                    <a:solidFill>
                      <a:srgbClr val="0033CC"/>
                    </a:solidFill>
                    <a:latin typeface="Calibri" panose="020F0502020204030204"/>
                    <a:ea typeface="맑은 고딕" panose="020B0503020000020004" pitchFamily="50" charset="-127"/>
                  </a:endParaRP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194" y="3915583"/>
                  <a:ext cx="890153" cy="410049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그룹 3"/>
            <p:cNvGrpSpPr/>
            <p:nvPr/>
          </p:nvGrpSpPr>
          <p:grpSpPr>
            <a:xfrm>
              <a:off x="35169" y="1001606"/>
              <a:ext cx="4482194" cy="2873200"/>
              <a:chOff x="35169" y="1001606"/>
              <a:chExt cx="4482194" cy="2873200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7" cstate="print"/>
              <a:srcRect l="422" t="11581" r="7467" b="5756"/>
              <a:stretch/>
            </p:blipFill>
            <p:spPr>
              <a:xfrm>
                <a:off x="35169" y="1001606"/>
                <a:ext cx="4482194" cy="2873200"/>
              </a:xfrm>
              <a:prstGeom prst="rect">
                <a:avLst/>
              </a:prstGeom>
            </p:spPr>
          </p:pic>
          <p:cxnSp>
            <p:nvCxnSpPr>
              <p:cNvPr id="29" name="직선 화살표 연결선 28"/>
              <p:cNvCxnSpPr/>
              <p:nvPr/>
            </p:nvCxnSpPr>
            <p:spPr>
              <a:xfrm>
                <a:off x="2873305" y="1655768"/>
                <a:ext cx="0" cy="1080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그룹 30"/>
          <p:cNvGrpSpPr/>
          <p:nvPr/>
        </p:nvGrpSpPr>
        <p:grpSpPr>
          <a:xfrm>
            <a:off x="4712887" y="1294638"/>
            <a:ext cx="4431113" cy="3502514"/>
            <a:chOff x="4712887" y="986554"/>
            <a:chExt cx="4431113" cy="3502514"/>
          </a:xfrm>
        </p:grpSpPr>
        <p:sp>
          <p:nvSpPr>
            <p:cNvPr id="25" name="TextBox 24"/>
            <p:cNvSpPr txBox="1"/>
            <p:nvPr/>
          </p:nvSpPr>
          <p:spPr>
            <a:xfrm>
              <a:off x="6235419" y="3842737"/>
              <a:ext cx="1091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b="1" smtClean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Fast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b="1" smtClean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Neutron</a:t>
              </a:r>
              <a:endParaRPr kumimoji="0" lang="ko-KR" altLang="en-US" sz="1800" b="1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37865" y="3948637"/>
              <a:ext cx="1291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b="1" smtClean="0">
                  <a:solidFill>
                    <a:srgbClr val="00B050"/>
                  </a:solidFill>
                  <a:latin typeface="Calibri" panose="020F0502020204030204"/>
                  <a:ea typeface="맑은 고딕" panose="020B0503020000020004" pitchFamily="50" charset="-127"/>
                </a:rPr>
                <a:t>Accidental</a:t>
              </a:r>
              <a:endParaRPr kumimoji="0" lang="ko-KR" altLang="en-US" sz="1800" b="1">
                <a:solidFill>
                  <a:srgbClr val="00B050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996549" y="3917604"/>
                  <a:ext cx="1063336" cy="406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p>
                          <m:e>
                            <m: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  <m:t>𝑳𝒊</m:t>
                            </m:r>
                            <m:r>
                              <a:rPr kumimoji="0" lang="en-US" altLang="ko-KR" sz="1800" b="1" i="1" smtClean="0">
                                <a:solidFill>
                                  <a:srgbClr val="CC66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Pre>
                              <m:sPrePr>
                                <m:ctrlPr>
                                  <a:rPr kumimoji="0" lang="en-US" altLang="ko-KR" sz="1800" b="1" i="1" smtClean="0">
                                    <a:solidFill>
                                      <a:srgbClr val="CC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kumimoji="0" lang="en-US" altLang="ko-KR" sz="1800" b="1" i="1" smtClean="0">
                                    <a:solidFill>
                                      <a:srgbClr val="CC66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sup>
                              <m:e>
                                <m:r>
                                  <a:rPr kumimoji="0" lang="en-US" altLang="ko-KR" sz="1800" b="1" i="1" smtClean="0">
                                    <a:solidFill>
                                      <a:srgbClr val="CC6600"/>
                                    </a:solidFill>
                                    <a:latin typeface="Cambria Math" panose="02040503050406030204" pitchFamily="18" charset="0"/>
                                  </a:rPr>
                                  <m:t>𝑯𝒆</m:t>
                                </m:r>
                              </m:e>
                            </m:sPre>
                          </m:e>
                        </m:sPre>
                      </m:oMath>
                    </m:oMathPara>
                  </a14:m>
                  <a:endParaRPr kumimoji="0" lang="ko-KR" altLang="en-US" sz="1800" b="1">
                    <a:solidFill>
                      <a:srgbClr val="FF0000"/>
                    </a:solidFill>
                    <a:latin typeface="Calibri" panose="020F0502020204030204"/>
                    <a:ea typeface="맑은 고딕" panose="020B0503020000020004" pitchFamily="50" charset="-127"/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549" y="3917604"/>
                  <a:ext cx="1063336" cy="406009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 r="-6897" b="-1044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123961" y="3915583"/>
                  <a:ext cx="890153" cy="410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0" lang="en-US" altLang="ko-KR" sz="18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0" lang="en-US" altLang="ko-KR" sz="18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𝟐𝟓𝟐</m:t>
                            </m:r>
                          </m:sup>
                          <m:e>
                            <m:r>
                              <a:rPr kumimoji="0" lang="en-US" altLang="ko-KR" sz="18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𝑪𝒇</m:t>
                            </m:r>
                          </m:e>
                        </m:sPre>
                      </m:oMath>
                    </m:oMathPara>
                  </a14:m>
                  <a:endParaRPr kumimoji="0" lang="ko-KR" altLang="en-US" sz="1800" b="1">
                    <a:solidFill>
                      <a:srgbClr val="0033CC"/>
                    </a:solidFill>
                    <a:latin typeface="Calibri" panose="020F0502020204030204"/>
                    <a:ea typeface="맑은 고딕" panose="020B0503020000020004" pitchFamily="50" charset="-127"/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961" y="3915583"/>
                  <a:ext cx="890153" cy="410049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그룹 4"/>
            <p:cNvGrpSpPr/>
            <p:nvPr/>
          </p:nvGrpSpPr>
          <p:grpSpPr>
            <a:xfrm>
              <a:off x="4712887" y="986554"/>
              <a:ext cx="4431113" cy="2860431"/>
              <a:chOff x="4712887" y="986554"/>
              <a:chExt cx="4431113" cy="2860431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626" t="11365" r="8312" b="6338"/>
              <a:stretch/>
            </p:blipFill>
            <p:spPr>
              <a:xfrm>
                <a:off x="4712887" y="986554"/>
                <a:ext cx="4431113" cy="2860431"/>
              </a:xfrm>
              <a:prstGeom prst="rect">
                <a:avLst/>
              </a:prstGeom>
            </p:spPr>
          </p:pic>
          <p:cxnSp>
            <p:nvCxnSpPr>
              <p:cNvPr id="30" name="직선 화살표 연결선 29"/>
              <p:cNvCxnSpPr/>
              <p:nvPr/>
            </p:nvCxnSpPr>
            <p:spPr>
              <a:xfrm>
                <a:off x="7528879" y="1326387"/>
                <a:ext cx="0" cy="8857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직사각형 2"/>
              <p:cNvSpPr/>
              <p:nvPr/>
            </p:nvSpPr>
            <p:spPr>
              <a:xfrm>
                <a:off x="467544" y="752655"/>
                <a:ext cx="75290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24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  <a:sym typeface="Wingdings" panose="05000000000000000000" pitchFamily="2" charset="2"/>
                  </a:rPr>
                  <a:t>Allows </a:t>
                </a:r>
                <a:r>
                  <a:rPr kumimoji="0" lang="en-US" altLang="ko-KR" sz="24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  <a:sym typeface="Wingdings" panose="05000000000000000000" pitchFamily="2" charset="2"/>
                  </a:rPr>
                  <a:t>p</a:t>
                </a:r>
                <a:r>
                  <a:rPr kumimoji="0" lang="en-US" altLang="ko-KR" sz="24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  <a:sym typeface="Wingdings" panose="05000000000000000000" pitchFamily="2" charset="2"/>
                  </a:rPr>
                  <a:t>recise </a:t>
                </a:r>
                <a:r>
                  <a:rPr kumimoji="0" lang="en-US" altLang="ko-KR" sz="24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  <a:sym typeface="Wingdings" panose="05000000000000000000" pitchFamily="2" charset="2"/>
                  </a:rPr>
                  <a:t>measurements </a:t>
                </a:r>
                <a:r>
                  <a:rPr kumimoji="0" lang="en-US" altLang="ko-KR" sz="24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  <a:sym typeface="Wingdings" panose="05000000000000000000" pitchFamily="2" charset="2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kumimoji="0" lang="en-US" altLang="ko-K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sSub>
                      <m:sSubPr>
                        <m:ctrlP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ko-KR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ko-KR" sz="24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kumimoji="0" lang="el-GR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</m:sub>
                      <m:sup>
                        <m:r>
                          <a:rPr kumimoji="0" lang="en-US" altLang="ko-K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altLang="ko-KR" sz="2400" dirty="0" smtClean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 </a:t>
                </a:r>
                <a:endParaRPr kumimoji="0" lang="ko-KR" altLang="en-US" sz="24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52655"/>
                <a:ext cx="7529042" cy="461665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83116" y="1405172"/>
            <a:ext cx="275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* Far : 2012 Oct. ~ 2015 Sep. </a:t>
            </a:r>
          </a:p>
        </p:txBody>
      </p:sp>
    </p:spTree>
    <p:extLst>
      <p:ext uri="{BB962C8B-B14F-4D97-AF65-F5344CB8AC3E}">
        <p14:creationId xmlns:p14="http://schemas.microsoft.com/office/powerpoint/2010/main" xmlns="" val="23888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63485"/>
            <a:ext cx="4808941" cy="346160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2436"/>
            <a:ext cx="4840034" cy="3456426"/>
          </a:xfrm>
          <a:prstGeom prst="rect">
            <a:avLst/>
          </a:prstGeom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323528" y="31302"/>
            <a:ext cx="8496944" cy="55113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Measured Spectra of IBD Prompt Signal</a:t>
            </a:r>
            <a:endParaRPr lang="ko-KR" altLang="en-US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59E-17C4-4866-A0B9-1C0F4EC5FDD3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19" name="TextBox 18"/>
          <p:cNvSpPr txBox="1"/>
          <p:nvPr/>
        </p:nvSpPr>
        <p:spPr>
          <a:xfrm>
            <a:off x="1654200" y="27809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~2.5 %</a:t>
            </a:r>
            <a:endParaRPr lang="ko-KR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3140" y="55172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~2.5 %</a:t>
            </a:r>
            <a:endParaRPr lang="ko-KR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060" y="49060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 excess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5 MeV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026444" y="966920"/>
            <a:ext cx="3607618" cy="954107"/>
          </a:xfrm>
          <a:prstGeom prst="rect">
            <a:avLst/>
          </a:prstGeom>
          <a:solidFill>
            <a:srgbClr val="FFFB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latinLnBrk="0"/>
            <a:r>
              <a:rPr kumimoji="0" lang="en-US" altLang="ko-KR" sz="2800" b="1" dirty="0" smtClean="0"/>
              <a:t>RENO’s observation of 5 MeV excess</a:t>
            </a:r>
          </a:p>
        </p:txBody>
      </p:sp>
    </p:spTree>
    <p:extLst>
      <p:ext uri="{BB962C8B-B14F-4D97-AF65-F5344CB8AC3E}">
        <p14:creationId xmlns:p14="http://schemas.microsoft.com/office/powerpoint/2010/main" xmlns="" val="3712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92708</TotalTime>
  <Words>1249</Words>
  <Application>Microsoft Office PowerPoint</Application>
  <PresentationFormat>화면 슬라이드 쇼(4:3)</PresentationFormat>
  <Paragraphs>301</Paragraphs>
  <Slides>27</Slides>
  <Notes>23</Notes>
  <HiddenSlides>0</HiddenSlides>
  <MMClips>0</MMClips>
  <ScaleCrop>false</ScaleCrop>
  <HeadingPairs>
    <vt:vector size="6" baseType="variant">
      <vt:variant>
        <vt:lpstr>테마</vt:lpstr>
      </vt:variant>
      <vt:variant>
        <vt:i4>6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기본 디자인</vt:lpstr>
      <vt:lpstr>標準デザイン</vt:lpstr>
      <vt:lpstr>4_기본 디자인</vt:lpstr>
      <vt:lpstr>1_기본 디자인</vt:lpstr>
      <vt:lpstr>13_Office Theme</vt:lpstr>
      <vt:lpstr>Office 테마</vt:lpstr>
      <vt:lpstr>Equation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ksb</dc:creator>
  <cp:lastModifiedBy>Owner</cp:lastModifiedBy>
  <cp:revision>1087</cp:revision>
  <dcterms:created xsi:type="dcterms:W3CDTF">2005-06-13T13:59:41Z</dcterms:created>
  <dcterms:modified xsi:type="dcterms:W3CDTF">2017-08-18T01:10:37Z</dcterms:modified>
</cp:coreProperties>
</file>