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4" r:id="rId3"/>
    <p:sldId id="260" r:id="rId4"/>
    <p:sldId id="261" r:id="rId5"/>
    <p:sldId id="262" r:id="rId6"/>
    <p:sldId id="257" r:id="rId7"/>
    <p:sldId id="259" r:id="rId8"/>
    <p:sldId id="258" r:id="rId9"/>
    <p:sldId id="265" r:id="rId10"/>
    <p:sldId id="266" r:id="rId11"/>
    <p:sldId id="267" r:id="rId12"/>
    <p:sldId id="268" r:id="rId13"/>
    <p:sldId id="269" r:id="rId14"/>
    <p:sldId id="272" r:id="rId15"/>
    <p:sldId id="273" r:id="rId16"/>
    <p:sldId id="270" r:id="rId17"/>
    <p:sldId id="263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00FF00"/>
    <a:srgbClr val="00FFFF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870" autoAdjust="0"/>
    <p:restoredTop sz="50000" autoAdjust="0"/>
  </p:normalViewPr>
  <p:slideViewPr>
    <p:cSldViewPr snapToGrid="0" snapToObjects="1">
      <p:cViewPr varScale="1">
        <p:scale>
          <a:sx n="162" d="100"/>
          <a:sy n="162" d="100"/>
        </p:scale>
        <p:origin x="100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3" d="100"/>
        <a:sy n="18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8/18/17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8/18/17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285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18 August, 2017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02" y="0"/>
            <a:ext cx="1636697" cy="3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Neutrino </a:t>
            </a:r>
            <a:r>
              <a:rPr lang="en-US" sz="4000" dirty="0" smtClean="0"/>
              <a:t>physics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700338"/>
            <a:ext cx="6400800" cy="1314450"/>
          </a:xfrm>
        </p:spPr>
        <p:txBody>
          <a:bodyPr/>
          <a:lstStyle/>
          <a:p>
            <a:pPr algn="r"/>
            <a:r>
              <a:rPr lang="en-US" dirty="0" smtClean="0"/>
              <a:t>Not really </a:t>
            </a:r>
            <a:r>
              <a:rPr lang="en-US" smtClean="0"/>
              <a:t>a summary;</a:t>
            </a:r>
            <a:br>
              <a:rPr lang="en-US" smtClean="0"/>
            </a:br>
            <a:r>
              <a:rPr lang="en-US" smtClean="0"/>
              <a:t>really just some thoughts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Do neutrino oscillations violate the CP symmetry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414" y="1820917"/>
            <a:ext cx="3066586" cy="3322582"/>
          </a:xfrm>
        </p:spPr>
        <p:txBody>
          <a:bodyPr/>
          <a:lstStyle/>
          <a:p>
            <a:r>
              <a:rPr lang="en-US" dirty="0" smtClean="0"/>
              <a:t>New data:</a:t>
            </a:r>
          </a:p>
          <a:p>
            <a:pPr lvl="1"/>
            <a:r>
              <a:rPr lang="en-US" dirty="0" smtClean="0"/>
              <a:t>100+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i="1" baseline="-25000" dirty="0" err="1" smtClean="0"/>
              <a:t>e</a:t>
            </a:r>
            <a:r>
              <a:rPr lang="en-US" dirty="0" err="1" smtClean="0"/>
              <a:t>s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5" y="604385"/>
            <a:ext cx="6001018" cy="4497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9111" y="4774168"/>
            <a:ext cx="103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Izmaylov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Do neutrino oscillations violate the CP symmetry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414" y="563098"/>
            <a:ext cx="3066586" cy="2593997"/>
          </a:xfrm>
        </p:spPr>
        <p:txBody>
          <a:bodyPr>
            <a:normAutofit/>
          </a:bodyPr>
          <a:lstStyle/>
          <a:p>
            <a:r>
              <a:rPr lang="en-US" dirty="0" smtClean="0"/>
              <a:t>Maximal </a:t>
            </a:r>
            <a:r>
              <a:rPr lang="en-US" dirty="0" err="1" smtClean="0"/>
              <a:t>CPiV</a:t>
            </a:r>
            <a:r>
              <a:rPr lang="en-US" dirty="0" smtClean="0"/>
              <a:t> </a:t>
            </a:r>
            <a:r>
              <a:rPr lang="en-US" dirty="0" err="1" smtClean="0"/>
              <a:t>favoured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 w/ reactor</a:t>
            </a:r>
          </a:p>
          <a:p>
            <a:r>
              <a:rPr lang="en-US" dirty="0" smtClean="0"/>
              <a:t>Time will tell!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" y="614335"/>
            <a:ext cx="6023039" cy="4505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083" y="3182857"/>
            <a:ext cx="5021317" cy="1934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9111" y="4774168"/>
            <a:ext cx="103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Izmaylov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Anomalies (aka hints for sterile neutrinos)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" y="650326"/>
            <a:ext cx="5959366" cy="4469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68" y="650325"/>
            <a:ext cx="2354177" cy="44695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414" y="1967550"/>
            <a:ext cx="987660" cy="2633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414" y="3394329"/>
            <a:ext cx="987660" cy="2633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91569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Anomalies (aka hints for sterile neutrinos)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076" y="563098"/>
            <a:ext cx="3097924" cy="458040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Technical tour de force </a:t>
            </a:r>
            <a:r>
              <a:rPr lang="mr-IN" dirty="0" smtClean="0"/>
              <a:t>…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Automatic reconstruction demonstrated</a:t>
            </a:r>
          </a:p>
          <a:p>
            <a:endParaRPr lang="en-GB" dirty="0" smtClean="0"/>
          </a:p>
          <a:p>
            <a:r>
              <a:rPr lang="en-GB" dirty="0" smtClean="0"/>
              <a:t>Now poised to deliver physics programme</a:t>
            </a:r>
          </a:p>
          <a:p>
            <a:endParaRPr lang="en-GB" dirty="0" smtClean="0"/>
          </a:p>
          <a:p>
            <a:r>
              <a:rPr lang="en-GB" dirty="0" smtClean="0"/>
              <a:t>Full power for sterile </a:t>
            </a:r>
            <a:r>
              <a:rPr lang="en-GB" dirty="0" err="1" smtClean="0"/>
              <a:t>neutino</a:t>
            </a:r>
            <a:r>
              <a:rPr lang="en-GB" dirty="0" smtClean="0"/>
              <a:t> search comes with addition of SBND and ICARUS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1" y="601747"/>
            <a:ext cx="6010024" cy="45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Anomalies (aka hints for sterile neutrinos)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398" y="563098"/>
            <a:ext cx="3094602" cy="458040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5 MeV excess also observed by </a:t>
            </a:r>
            <a:r>
              <a:rPr lang="en-US" dirty="0" err="1" smtClean="0"/>
              <a:t>Daya</a:t>
            </a:r>
            <a:r>
              <a:rPr lang="en-US" dirty="0" smtClean="0"/>
              <a:t> Bay and Double </a:t>
            </a:r>
            <a:r>
              <a:rPr lang="en-US" dirty="0" err="1" smtClean="0"/>
              <a:t>Chooz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Generated by reactor</a:t>
            </a:r>
          </a:p>
          <a:p>
            <a:endParaRPr lang="en-US" dirty="0" smtClean="0"/>
          </a:p>
          <a:p>
            <a:r>
              <a:rPr lang="en-US" dirty="0" smtClean="0"/>
              <a:t>(Likely) reduces significance of reactor-neutrino “hint” for sterile neutrinos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2" y="602513"/>
            <a:ext cx="6017866" cy="4513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6314" y="477416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Jang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618614">
            <a:off x="780392" y="147407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Near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618614">
            <a:off x="3633929" y="3297622"/>
            <a:ext cx="47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</a:t>
            </a:r>
            <a:r>
              <a:rPr lang="en-US" b="1" dirty="0" smtClean="0">
                <a:solidFill>
                  <a:srgbClr val="00B050"/>
                </a:solidFill>
              </a:rPr>
              <a:t>ar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9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Anomalies (aka hints for sterile neutrinos)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7279" y="563098"/>
            <a:ext cx="3086721" cy="458040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Extrapolation of oscillation from near to far:</a:t>
            </a:r>
          </a:p>
          <a:p>
            <a:pPr lvl="1"/>
            <a:r>
              <a:rPr lang="en-US" dirty="0" smtClean="0"/>
              <a:t>Describes data in far detector very well</a:t>
            </a:r>
          </a:p>
          <a:p>
            <a:endParaRPr lang="en-US" dirty="0" smtClean="0"/>
          </a:p>
          <a:p>
            <a:r>
              <a:rPr lang="en-US" dirty="0" smtClean="0"/>
              <a:t>Could you see mixing into sterile at the level necessary to explain reactor anomaly?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" y="592375"/>
            <a:ext cx="6017866" cy="4513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6314" y="477416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Jang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15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Ordering of neutrino mass eigenstates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" y="563098"/>
            <a:ext cx="3263461" cy="4545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83"/>
          <a:stretch/>
        </p:blipFill>
        <p:spPr>
          <a:xfrm>
            <a:off x="1529453" y="563098"/>
            <a:ext cx="7598782" cy="4550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175"/>
          <a:stretch/>
        </p:blipFill>
        <p:spPr>
          <a:xfrm>
            <a:off x="6262729" y="3111734"/>
            <a:ext cx="2667098" cy="1925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32381" y="477658"/>
            <a:ext cx="102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Ichikawa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Ordering of neutrino mass eigenstates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974698" y="563098"/>
            <a:ext cx="3169302" cy="224911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Good progress on construction</a:t>
            </a:r>
          </a:p>
          <a:p>
            <a:endParaRPr lang="en-US" dirty="0" smtClean="0"/>
          </a:p>
          <a:p>
            <a:r>
              <a:rPr lang="en-US" dirty="0" smtClean="0"/>
              <a:t>Ambitious energy-resolution specification</a:t>
            </a:r>
          </a:p>
          <a:p>
            <a:endParaRPr lang="en-US" dirty="0" smtClean="0"/>
          </a:p>
          <a:p>
            <a:r>
              <a:rPr lang="en-US" dirty="0" smtClean="0"/>
              <a:t>4.5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—5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 sensitivity in </a:t>
            </a:r>
            <a:br>
              <a:rPr lang="en-US" dirty="0" smtClean="0"/>
            </a:br>
            <a:r>
              <a:rPr lang="en-US" dirty="0" smtClean="0"/>
              <a:t>5—6 years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3" y="664234"/>
            <a:ext cx="5940195" cy="4444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02" y="2846716"/>
            <a:ext cx="3234498" cy="22622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503" y="2635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Zhan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Dirac or </a:t>
            </a:r>
            <a:r>
              <a:rPr lang="en-US" dirty="0" err="1" smtClean="0"/>
              <a:t>Majorana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7415" y="563098"/>
            <a:ext cx="3166585" cy="45804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Building on KL-Zen:</a:t>
            </a:r>
          </a:p>
          <a:p>
            <a:pPr lvl="1"/>
            <a:r>
              <a:rPr lang="en-US" dirty="0" smtClean="0"/>
              <a:t>800 kg </a:t>
            </a:r>
            <a:r>
              <a:rPr lang="en-US" dirty="0" err="1" smtClean="0"/>
              <a:t>Xe</a:t>
            </a:r>
            <a:r>
              <a:rPr lang="en-US" dirty="0" smtClean="0"/>
              <a:t>; </a:t>
            </a:r>
          </a:p>
          <a:p>
            <a:pPr lvl="1"/>
            <a:r>
              <a:rPr lang="en-US" dirty="0" smtClean="0"/>
              <a:t>Exciting sensitivity</a:t>
            </a:r>
          </a:p>
          <a:p>
            <a:endParaRPr lang="en-US" dirty="0" smtClean="0"/>
          </a:p>
          <a:p>
            <a:r>
              <a:rPr lang="en-US" dirty="0" smtClean="0"/>
              <a:t>Beyond:</a:t>
            </a:r>
          </a:p>
          <a:p>
            <a:pPr lvl="1"/>
            <a:r>
              <a:rPr lang="en-US" dirty="0" smtClean="0"/>
              <a:t>10+ years to KL2-Zen:</a:t>
            </a:r>
          </a:p>
          <a:p>
            <a:pPr lvl="2"/>
            <a:r>
              <a:rPr lang="en-US" dirty="0" smtClean="0"/>
              <a:t>1000 kg</a:t>
            </a:r>
          </a:p>
          <a:p>
            <a:pPr lvl="2"/>
            <a:r>
              <a:rPr lang="en-US" dirty="0" err="1" smtClean="0"/>
              <a:t>Pressurised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6" y="605997"/>
            <a:ext cx="5941299" cy="44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Taking stock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5131" y="622738"/>
            <a:ext cx="3129454" cy="2724945"/>
          </a:xfrm>
          <a:ln w="19050">
            <a:solidFill>
              <a:srgbClr val="00FF00"/>
            </a:solidFill>
          </a:ln>
        </p:spPr>
        <p:txBody>
          <a:bodyPr>
            <a:normAutofit fontScale="47500" lnSpcReduction="20000"/>
          </a:bodyPr>
          <a:lstStyle/>
          <a:p>
            <a:pPr marL="227013" indent="-227013"/>
            <a:r>
              <a:rPr lang="en-US" dirty="0" err="1" smtClean="0"/>
              <a:t>CPiV</a:t>
            </a:r>
            <a:r>
              <a:rPr lang="en-US" dirty="0" smtClean="0"/>
              <a:t>:</a:t>
            </a:r>
          </a:p>
          <a:p>
            <a:pPr marL="627063" lvl="1" indent="-227013"/>
            <a:r>
              <a:rPr lang="en-US" dirty="0" smtClean="0"/>
              <a:t>T2K/</a:t>
            </a:r>
            <a:r>
              <a:rPr lang="en-US" dirty="0" err="1" smtClean="0"/>
              <a:t>NOvA</a:t>
            </a:r>
            <a:r>
              <a:rPr lang="en-US" dirty="0" smtClean="0"/>
              <a:t>, T2K-II, HK/DUNE</a:t>
            </a:r>
          </a:p>
          <a:p>
            <a:pPr marL="227013" indent="-227013"/>
            <a:r>
              <a:rPr lang="en-US" dirty="0" smtClean="0"/>
              <a:t>Mass ordering:</a:t>
            </a:r>
          </a:p>
          <a:p>
            <a:pPr marL="627063" lvl="1" indent="-227013"/>
            <a:r>
              <a:rPr lang="en-US" dirty="0" smtClean="0"/>
              <a:t>SK, </a:t>
            </a:r>
            <a:r>
              <a:rPr lang="en-US" dirty="0" err="1" smtClean="0"/>
              <a:t>NOvA</a:t>
            </a:r>
            <a:r>
              <a:rPr lang="en-US" dirty="0"/>
              <a:t>, </a:t>
            </a:r>
            <a:r>
              <a:rPr lang="en-US" dirty="0" smtClean="0"/>
              <a:t>JUNO, HKK/DUNE, ORCA, PINGU</a:t>
            </a:r>
          </a:p>
          <a:p>
            <a:pPr marL="227013" indent="-227013"/>
            <a:r>
              <a:rPr lang="en-US" dirty="0" smtClean="0"/>
              <a:t>Empirical relationships?</a:t>
            </a:r>
          </a:p>
          <a:p>
            <a:pPr marL="627063" lvl="1" indent="-227013"/>
            <a:r>
              <a:rPr lang="en-US" dirty="0" smtClean="0"/>
              <a:t>Requires sensitivity and precision</a:t>
            </a:r>
          </a:p>
          <a:p>
            <a:pPr marL="227013" indent="-227013"/>
            <a:r>
              <a:rPr lang="en-US" dirty="0" smtClean="0"/>
              <a:t>Dirac or </a:t>
            </a:r>
            <a:r>
              <a:rPr lang="en-US" dirty="0" err="1" smtClean="0"/>
              <a:t>Majorana</a:t>
            </a:r>
            <a:r>
              <a:rPr lang="en-US" dirty="0" smtClean="0"/>
              <a:t>:</a:t>
            </a:r>
          </a:p>
          <a:p>
            <a:pPr marL="627063" lvl="1" indent="-227013"/>
            <a:r>
              <a:rPr lang="en-US" dirty="0" err="1" smtClean="0"/>
              <a:t>KamLand</a:t>
            </a:r>
            <a:r>
              <a:rPr lang="en-US" dirty="0" smtClean="0"/>
              <a:t>-ZEN, </a:t>
            </a:r>
            <a:r>
              <a:rPr lang="mr-IN" dirty="0" smtClean="0"/>
              <a:t>…</a:t>
            </a:r>
            <a:endParaRPr lang="en-GB" dirty="0" smtClean="0"/>
          </a:p>
          <a:p>
            <a:pPr marL="227013" indent="-227013"/>
            <a:r>
              <a:rPr lang="en-GB" dirty="0" smtClean="0"/>
              <a:t>Anomalies:</a:t>
            </a:r>
          </a:p>
          <a:p>
            <a:pPr marL="627063" lvl="1" indent="-227013"/>
            <a:r>
              <a:rPr lang="en-GB" dirty="0" smtClean="0"/>
              <a:t>SBND, reactor-neutrino experiments, long-baseline neutrino experiments</a:t>
            </a:r>
            <a:endParaRPr lang="en-US" dirty="0"/>
          </a:p>
          <a:p>
            <a:pPr marL="627063" lvl="1" indent="-227013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0" y="66485"/>
            <a:ext cx="5833241" cy="328119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180" y="3414168"/>
            <a:ext cx="9049404" cy="1685692"/>
          </a:xfrm>
          <a:prstGeom prst="rect">
            <a:avLst/>
          </a:prstGeom>
          <a:ln w="19050">
            <a:solidFill>
              <a:srgbClr val="00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Pursuing understanding requires:</a:t>
            </a:r>
          </a:p>
          <a:p>
            <a:pPr lvl="1"/>
            <a:r>
              <a:rPr lang="en-US" dirty="0" smtClean="0"/>
              <a:t>Novel, high-resolution detectors</a:t>
            </a:r>
          </a:p>
          <a:p>
            <a:pPr lvl="1"/>
            <a:r>
              <a:rPr lang="en-US" dirty="0" smtClean="0"/>
              <a:t>Novel beams with known flux and energy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What we know and what we </a:t>
            </a:r>
            <a:r>
              <a:rPr lang="en-US" sz="3500" dirty="0" smtClean="0"/>
              <a:t>don’t</a:t>
            </a:r>
            <a:endParaRPr lang="en-US" sz="35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capability</a:t>
            </a:r>
            <a:r>
              <a:rPr lang="en-US" dirty="0" smtClean="0"/>
              <a:t> to obtain enlightenment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Novel detector </a:t>
            </a:r>
            <a:r>
              <a:rPr lang="en-US" dirty="0" err="1" smtClean="0"/>
              <a:t>techiques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0528" y="724618"/>
            <a:ext cx="3083472" cy="441888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Technique critical for DUNE;</a:t>
            </a:r>
          </a:p>
          <a:p>
            <a:pPr lvl="1"/>
            <a:r>
              <a:rPr lang="en-US" dirty="0" smtClean="0"/>
              <a:t>cm3 resolution in cathedral-sized volume</a:t>
            </a:r>
          </a:p>
          <a:p>
            <a:endParaRPr lang="en-US" dirty="0" smtClean="0"/>
          </a:p>
          <a:p>
            <a:r>
              <a:rPr lang="en-US" dirty="0" smtClean="0"/>
              <a:t>Muon reconstruction demonstrated:</a:t>
            </a:r>
          </a:p>
          <a:p>
            <a:pPr lvl="1"/>
            <a:r>
              <a:rPr lang="en-US" dirty="0" smtClean="0"/>
              <a:t>Efficiency looks good:</a:t>
            </a:r>
          </a:p>
          <a:p>
            <a:pPr lvl="2"/>
            <a:r>
              <a:rPr lang="en-US" dirty="0" smtClean="0"/>
              <a:t>Interesting to disentangle single-track from </a:t>
            </a:r>
            <a:r>
              <a:rPr lang="en-US" dirty="0" err="1" smtClean="0"/>
              <a:t>Pid</a:t>
            </a:r>
            <a:r>
              <a:rPr lang="en-US" dirty="0" smtClean="0"/>
              <a:t> efficiency</a:t>
            </a:r>
          </a:p>
          <a:p>
            <a:pPr lvl="1"/>
            <a:r>
              <a:rPr lang="en-US" dirty="0" smtClean="0"/>
              <a:t>Systematic uncertainty?</a:t>
            </a:r>
          </a:p>
          <a:p>
            <a:endParaRPr lang="en-US" dirty="0" smtClean="0"/>
          </a:p>
          <a:p>
            <a:r>
              <a:rPr lang="en-US" dirty="0" err="1" smtClean="0"/>
              <a:t>Elecron</a:t>
            </a:r>
            <a:r>
              <a:rPr lang="en-US" dirty="0" smtClean="0"/>
              <a:t> reconstruction efficiency:</a:t>
            </a:r>
          </a:p>
          <a:p>
            <a:pPr lvl="1"/>
            <a:r>
              <a:rPr lang="en-US" dirty="0" smtClean="0"/>
              <a:t>Important!</a:t>
            </a:r>
          </a:p>
          <a:p>
            <a:pPr lvl="1"/>
            <a:r>
              <a:rPr lang="en-US" dirty="0" smtClean="0"/>
              <a:t>In isolation and in the </a:t>
            </a:r>
            <a:r>
              <a:rPr lang="en-US" dirty="0" err="1" smtClean="0"/>
              <a:t>neighbourhood</a:t>
            </a:r>
            <a:r>
              <a:rPr lang="en-US" dirty="0" smtClean="0"/>
              <a:t> of hadrons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" y="594344"/>
            <a:ext cx="6025742" cy="451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Novel detector </a:t>
            </a:r>
            <a:r>
              <a:rPr lang="en-US" dirty="0" err="1" smtClean="0"/>
              <a:t>techiques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890" y="563098"/>
            <a:ext cx="4430110" cy="45804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Detailed </a:t>
            </a:r>
            <a:r>
              <a:rPr lang="en-US" sz="2800" dirty="0" err="1" smtClean="0"/>
              <a:t>programme</a:t>
            </a:r>
            <a:r>
              <a:rPr lang="en-US" sz="2800" dirty="0" smtClean="0"/>
              <a:t> to establish required energy resolution:</a:t>
            </a:r>
          </a:p>
          <a:p>
            <a:pPr lvl="1"/>
            <a:r>
              <a:rPr lang="en-US" sz="2400" dirty="0" smtClean="0"/>
              <a:t>Q.E. and transparency </a:t>
            </a:r>
            <a:r>
              <a:rPr lang="mr-IN" sz="2400" dirty="0" smtClean="0"/>
              <a:t>…</a:t>
            </a:r>
            <a:endParaRPr lang="en-GB" sz="24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pPr marL="1252538" indent="-334963"/>
            <a:r>
              <a:rPr lang="en-GB" sz="2800" dirty="0" smtClean="0"/>
              <a:t>Can techniques be “ported” to KL2-Zen?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2" y="563098"/>
            <a:ext cx="4649378" cy="3480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489" y="2970015"/>
            <a:ext cx="1363388" cy="21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6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" y="-15766"/>
            <a:ext cx="90069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" y="30653"/>
            <a:ext cx="3851363" cy="2531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90" y="30653"/>
            <a:ext cx="3867810" cy="2578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0" y="2771092"/>
            <a:ext cx="9067800" cy="2159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81520" y="2794741"/>
            <a:ext cx="113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nuSTORM</a:t>
            </a:r>
            <a:endParaRPr lang="en-US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2372701" y="41591"/>
            <a:ext cx="15167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/>
              <a:t>See e.g. Neutrino 2016</a:t>
            </a:r>
          </a:p>
          <a:p>
            <a:pPr algn="r"/>
            <a:r>
              <a:rPr lang="en-US" sz="1100" b="1" dirty="0" smtClean="0"/>
              <a:t>Abstract </a:t>
            </a:r>
            <a:r>
              <a:rPr lang="is-IS" sz="1100" b="1" dirty="0" smtClean="0"/>
              <a:t>20149</a:t>
            </a:r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98338" y="865387"/>
            <a:ext cx="1516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/>
              <a:t>See e.g. Neutrino 2016</a:t>
            </a:r>
          </a:p>
          <a:p>
            <a:pPr algn="r"/>
            <a:r>
              <a:rPr lang="en-US" sz="1100" b="1" dirty="0" smtClean="0"/>
              <a:t>Abstract </a:t>
            </a:r>
            <a:r>
              <a:rPr lang="is-IS" sz="1100" b="1" dirty="0"/>
              <a:t>20582</a:t>
            </a:r>
            <a:endParaRPr lang="en-US" sz="1100" b="1" dirty="0"/>
          </a:p>
        </p:txBody>
      </p:sp>
      <p:sp>
        <p:nvSpPr>
          <p:cNvPr id="17" name="TextBox 16"/>
          <p:cNvSpPr txBox="1"/>
          <p:nvPr/>
        </p:nvSpPr>
        <p:spPr>
          <a:xfrm rot="20466595">
            <a:off x="1011425" y="2149044"/>
            <a:ext cx="7461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8000"/>
                </a:solidFill>
              </a:rPr>
              <a:t>All can be constructed with today’s technologies.</a:t>
            </a:r>
            <a:endParaRPr lang="en-US" sz="2800" b="1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0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5275" y="2930037"/>
            <a:ext cx="3968147" cy="200348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Finding the right balance:</a:t>
            </a:r>
          </a:p>
          <a:p>
            <a:pPr lvl="1"/>
            <a:r>
              <a:rPr lang="en-US" dirty="0" smtClean="0"/>
              <a:t>Between “sub-fields”</a:t>
            </a:r>
          </a:p>
          <a:p>
            <a:pPr lvl="1"/>
            <a:r>
              <a:rPr lang="en-US" dirty="0" smtClean="0"/>
              <a:t>Between headline measurements and R&amp;D</a:t>
            </a:r>
          </a:p>
          <a:p>
            <a:endParaRPr lang="en-US" dirty="0" smtClean="0"/>
          </a:p>
          <a:p>
            <a:r>
              <a:rPr lang="en-US" dirty="0" smtClean="0"/>
              <a:t>New capabilities will, most likely, be required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0" y="43130"/>
            <a:ext cx="4856672" cy="273187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566" y="2356674"/>
            <a:ext cx="4856672" cy="273187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3" r="4126"/>
          <a:stretch/>
        </p:blipFill>
        <p:spPr>
          <a:xfrm>
            <a:off x="7522234" y="0"/>
            <a:ext cx="1621766" cy="12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8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ICFA Neutrino Panel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59806"/>
            <a:ext cx="9144000" cy="4836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Need to develop the “Panel concept” to broaden its scope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480" y="563098"/>
            <a:ext cx="5787040" cy="409670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217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finally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finally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Clearly a vibrant and diverse field that:</a:t>
            </a:r>
          </a:p>
          <a:p>
            <a:pPr lvl="1"/>
            <a:r>
              <a:rPr lang="en-US" dirty="0" smtClean="0"/>
              <a:t>Will complete the “Standard Neutrino Model”;</a:t>
            </a:r>
          </a:p>
          <a:p>
            <a:pPr lvl="1"/>
            <a:r>
              <a:rPr lang="en-US" dirty="0" smtClean="0"/>
              <a:t>Is interconnected:</a:t>
            </a:r>
          </a:p>
          <a:p>
            <a:pPr lvl="2"/>
            <a:r>
              <a:rPr lang="en-US" dirty="0" smtClean="0"/>
              <a:t>Has impact on </a:t>
            </a:r>
            <a:r>
              <a:rPr lang="en-US" dirty="0" err="1" smtClean="0"/>
              <a:t>astroparticle</a:t>
            </a:r>
            <a:r>
              <a:rPr lang="en-US" dirty="0" smtClean="0"/>
              <a:t> physics and cosmology;</a:t>
            </a:r>
          </a:p>
          <a:p>
            <a:pPr lvl="2"/>
            <a:r>
              <a:rPr lang="en-US" dirty="0" smtClean="0"/>
              <a:t>Is impacted by </a:t>
            </a:r>
            <a:r>
              <a:rPr lang="en-US" dirty="0" err="1"/>
              <a:t>astroparticle</a:t>
            </a:r>
            <a:r>
              <a:rPr lang="en-US" dirty="0"/>
              <a:t> physics and cosmology</a:t>
            </a:r>
            <a:r>
              <a:rPr lang="en-US" dirty="0" smtClean="0"/>
              <a:t>;</a:t>
            </a:r>
          </a:p>
          <a:p>
            <a:pPr lvl="2"/>
            <a:r>
              <a:rPr lang="en-US" dirty="0" smtClean="0"/>
              <a:t>Has synergy with fixed-target/beam dump and collider</a:t>
            </a:r>
          </a:p>
          <a:p>
            <a:r>
              <a:rPr lang="en-US" dirty="0" smtClean="0"/>
              <a:t>Enlightenment?  The physics of </a:t>
            </a:r>
            <a:r>
              <a:rPr lang="en-US" dirty="0" err="1" smtClean="0"/>
              <a:t>flavour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It seems likely that new techniques </a:t>
            </a:r>
            <a:r>
              <a:rPr lang="mr-IN" dirty="0" smtClean="0"/>
              <a:t>…</a:t>
            </a:r>
            <a:r>
              <a:rPr lang="en-GB" dirty="0" smtClean="0"/>
              <a:t> experiment, accelerator and theory </a:t>
            </a:r>
            <a:r>
              <a:rPr lang="mr-IN" dirty="0" smtClean="0"/>
              <a:t>…</a:t>
            </a:r>
            <a:r>
              <a:rPr lang="en-GB" dirty="0" smtClean="0"/>
              <a:t> will be required to understand the Standard Neutrino Model:</a:t>
            </a:r>
          </a:p>
          <a:p>
            <a:pPr lvl="2"/>
            <a:r>
              <a:rPr lang="en-GB" dirty="0" smtClean="0"/>
              <a:t>“Internal relationships”; neutrino-quark relationships</a:t>
            </a:r>
          </a:p>
          <a:p>
            <a:pPr lvl="1"/>
            <a:r>
              <a:rPr lang="en-GB" dirty="0" smtClean="0"/>
              <a:t>W/s such as this are an important to create the conditions for the required insights to be articulated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03"/>
          <a:stretch/>
        </p:blipFill>
        <p:spPr>
          <a:xfrm>
            <a:off x="1143000" y="0"/>
            <a:ext cx="66451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44" b="457"/>
          <a:stretch/>
        </p:blipFill>
        <p:spPr>
          <a:xfrm>
            <a:off x="1143000" y="0"/>
            <a:ext cx="6724650" cy="51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13" y="0"/>
            <a:ext cx="680757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881"/>
            <a:ext cx="102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Ichikawa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9448" y="4627181"/>
            <a:ext cx="7819697" cy="457200"/>
          </a:xfrm>
          <a:prstGeom prst="rect">
            <a:avLst/>
          </a:prstGeom>
          <a:solidFill>
            <a:srgbClr val="002060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746"/>
            <a:ext cx="9144000" cy="4493689"/>
          </a:xfrm>
        </p:spPr>
        <p:txBody>
          <a:bodyPr>
            <a:noAutofit/>
          </a:bodyPr>
          <a:lstStyle/>
          <a:p>
            <a:r>
              <a:rPr lang="en-US" sz="2000" dirty="0" smtClean="0"/>
              <a:t>Do neutrino </a:t>
            </a:r>
            <a:r>
              <a:rPr lang="en-US" sz="2000" dirty="0"/>
              <a:t>oscillations </a:t>
            </a:r>
            <a:r>
              <a:rPr lang="en-US" sz="2000" dirty="0" smtClean="0"/>
              <a:t>violate </a:t>
            </a:r>
            <a:r>
              <a:rPr lang="en-US" sz="2000" dirty="0"/>
              <a:t>the </a:t>
            </a:r>
            <a:r>
              <a:rPr lang="en-US" sz="2000" dirty="0" smtClean="0"/>
              <a:t>CP symmetry?</a:t>
            </a:r>
          </a:p>
          <a:p>
            <a:pPr lvl="1"/>
            <a:endParaRPr lang="en-US" sz="1900" dirty="0" smtClean="0"/>
          </a:p>
          <a:p>
            <a:r>
              <a:rPr lang="en-US" sz="2000" dirty="0" smtClean="0"/>
              <a:t>Ordering </a:t>
            </a:r>
            <a:r>
              <a:rPr lang="en-US" sz="2000" dirty="0"/>
              <a:t>of neutrino mass </a:t>
            </a:r>
            <a:r>
              <a:rPr lang="en-US" sz="2000" dirty="0" smtClean="0"/>
              <a:t>eigenstates and neutrino mass scale</a:t>
            </a:r>
          </a:p>
          <a:p>
            <a:pPr lvl="1"/>
            <a:endParaRPr lang="en-US" sz="1900" dirty="0" smtClean="0"/>
          </a:p>
          <a:p>
            <a:r>
              <a:rPr lang="en-US" sz="2000" dirty="0" smtClean="0"/>
              <a:t>Empirical relationships between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dirty="0" smtClean="0"/>
              <a:t>-mixing parameters ...   </a:t>
            </a:r>
            <a:br>
              <a:rPr lang="en-US" sz="2000" dirty="0" smtClean="0"/>
            </a:br>
            <a:r>
              <a:rPr lang="en-US" sz="2000" dirty="0" smtClean="0"/>
              <a:t>or </a:t>
            </a:r>
            <a:r>
              <a:rPr lang="en-US" sz="2000" dirty="0"/>
              <a:t>between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dirty="0" smtClean="0"/>
              <a:t>- </a:t>
            </a:r>
            <a:r>
              <a:rPr lang="en-US" sz="2000" dirty="0"/>
              <a:t>and </a:t>
            </a:r>
            <a:r>
              <a:rPr lang="en-US" sz="2000" i="1" dirty="0" smtClean="0"/>
              <a:t>q</a:t>
            </a:r>
            <a:r>
              <a:rPr lang="en-US" sz="2000" dirty="0" smtClean="0"/>
              <a:t>-mixing parameters</a:t>
            </a:r>
          </a:p>
          <a:p>
            <a:pPr lvl="1"/>
            <a:endParaRPr lang="en-US" sz="1900" dirty="0" smtClean="0"/>
          </a:p>
          <a:p>
            <a:r>
              <a:rPr lang="en-US" sz="2000" dirty="0" smtClean="0"/>
              <a:t>Dirac or </a:t>
            </a:r>
            <a:r>
              <a:rPr lang="en-US" sz="2000" dirty="0" err="1"/>
              <a:t>M</a:t>
            </a:r>
            <a:r>
              <a:rPr lang="en-US" sz="2000" dirty="0" err="1" smtClean="0"/>
              <a:t>ajorana</a:t>
            </a:r>
            <a:r>
              <a:rPr lang="en-US" sz="2000" dirty="0" smtClean="0"/>
              <a:t>?</a:t>
            </a:r>
          </a:p>
          <a:p>
            <a:pPr lvl="1"/>
            <a:endParaRPr lang="en-US" sz="1900" dirty="0" smtClean="0"/>
          </a:p>
          <a:p>
            <a:r>
              <a:rPr lang="en-US" sz="2000" dirty="0" smtClean="0"/>
              <a:t>Anomalies (aka hints for sterile neutrinos):</a:t>
            </a:r>
            <a:br>
              <a:rPr lang="en-US" sz="2000" dirty="0" smtClean="0"/>
            </a:br>
            <a:r>
              <a:rPr lang="en-US" sz="2000" dirty="0" smtClean="0"/>
              <a:t>statistical </a:t>
            </a:r>
            <a:r>
              <a:rPr lang="en-US" sz="2000" dirty="0"/>
              <a:t>fluctuations, systematic effects or indications of </a:t>
            </a:r>
            <a:r>
              <a:rPr lang="en-US" sz="2000" dirty="0" smtClean="0"/>
              <a:t>new physics?</a:t>
            </a:r>
          </a:p>
          <a:p>
            <a:pPr lvl="4"/>
            <a:endParaRPr lang="en-US" sz="1200" dirty="0" smtClean="0"/>
          </a:p>
          <a:p>
            <a:pPr marL="0" indent="0" algn="ctr">
              <a:buNone/>
            </a:pPr>
            <a:r>
              <a:rPr lang="en-US" sz="2400" dirty="0" smtClean="0"/>
              <a:t>Impact: particle physics, </a:t>
            </a:r>
            <a:r>
              <a:rPr lang="en-US" sz="2400" dirty="0" err="1" smtClean="0"/>
              <a:t>astroparticle</a:t>
            </a:r>
            <a:r>
              <a:rPr lang="en-US" sz="2400" dirty="0" smtClean="0"/>
              <a:t> physics, cosmology, ...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need to know: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COHERENT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3012" y="1797268"/>
            <a:ext cx="2300988" cy="334623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14.6-kg </a:t>
            </a:r>
            <a:r>
              <a:rPr lang="en-US" dirty="0" err="1"/>
              <a:t>CsI</a:t>
            </a:r>
            <a:r>
              <a:rPr lang="en-US" dirty="0"/>
              <a:t>[Na] </a:t>
            </a:r>
            <a:r>
              <a:rPr lang="en-US" dirty="0" smtClean="0"/>
              <a:t>scintillator</a:t>
            </a:r>
          </a:p>
          <a:p>
            <a:endParaRPr lang="en-US" dirty="0" smtClean="0"/>
          </a:p>
          <a:p>
            <a:r>
              <a:rPr lang="en-US" dirty="0" smtClean="0"/>
              <a:t>Neutrinos </a:t>
            </a:r>
            <a:r>
              <a:rPr lang="en-US" dirty="0"/>
              <a:t>from </a:t>
            </a:r>
            <a:r>
              <a:rPr lang="en-US" dirty="0" smtClean="0"/>
              <a:t>SNS</a:t>
            </a:r>
          </a:p>
          <a:p>
            <a:endParaRPr lang="en-US" dirty="0" smtClean="0"/>
          </a:p>
          <a:p>
            <a:r>
              <a:rPr lang="en-US" dirty="0" smtClean="0"/>
              <a:t>Signal </a:t>
            </a:r>
            <a:r>
              <a:rPr lang="en-US" dirty="0"/>
              <a:t>from pot </a:t>
            </a:r>
            <a:r>
              <a:rPr lang="en-US" dirty="0" err="1"/>
              <a:t>cf</a:t>
            </a:r>
            <a:r>
              <a:rPr lang="en-US" dirty="0"/>
              <a:t> </a:t>
            </a:r>
            <a:r>
              <a:rPr lang="en-US" dirty="0" smtClean="0"/>
              <a:t>before pot</a:t>
            </a:r>
          </a:p>
          <a:p>
            <a:endParaRPr lang="en-US" dirty="0" smtClean="0"/>
          </a:p>
          <a:p>
            <a:r>
              <a:rPr lang="en-US" dirty="0" smtClean="0"/>
              <a:t>Consistent </a:t>
            </a:r>
            <a:r>
              <a:rPr lang="en-US" dirty="0"/>
              <a:t>(</a:t>
            </a:r>
            <a:r>
              <a:rPr lang="en-US" dirty="0" smtClean="0"/>
              <a:t>1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) </a:t>
            </a:r>
            <a:r>
              <a:rPr lang="en-US" dirty="0"/>
              <a:t>with SM </a:t>
            </a:r>
            <a:r>
              <a:rPr lang="en-US" dirty="0" err="1" smtClean="0"/>
              <a:t>CE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 err="1" smtClean="0"/>
              <a:t>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" y="50799"/>
            <a:ext cx="3615936" cy="173070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26" y="50800"/>
            <a:ext cx="2296249" cy="173070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5" y="1832302"/>
            <a:ext cx="6772067" cy="325783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426863" y="429230"/>
            <a:ext cx="1717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1708.01294</a:t>
            </a:r>
            <a:r>
              <a:rPr lang="hr-HR" sz="1200" b="1" dirty="0">
                <a:solidFill>
                  <a:schemeClr val="bg1"/>
                </a:solidFill>
              </a:rPr>
              <a:t> 1708.01294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8" y="627203"/>
            <a:ext cx="5382147" cy="3889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395" y="0"/>
            <a:ext cx="3675605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337738" y="449317"/>
            <a:ext cx="24436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865883" y="861848"/>
            <a:ext cx="16711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79325" y="1037896"/>
            <a:ext cx="144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2600" y="1237592"/>
            <a:ext cx="152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0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to find 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KL-standard-black-16by9</Template>
  <TotalTime>1015</TotalTime>
  <Words>604</Words>
  <Application>Microsoft Macintosh PowerPoint</Application>
  <PresentationFormat>On-screen Show (16:9)</PresentationFormat>
  <Paragraphs>163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Mangal</vt:lpstr>
      <vt:lpstr>Symbol</vt:lpstr>
      <vt:lpstr>Arial</vt:lpstr>
      <vt:lpstr>KL-standard-black</vt:lpstr>
      <vt:lpstr>Neutrino physics</vt:lpstr>
      <vt:lpstr>What we know and what we don’t</vt:lpstr>
      <vt:lpstr>PowerPoint Presentation</vt:lpstr>
      <vt:lpstr>PowerPoint Presentation</vt:lpstr>
      <vt:lpstr>PowerPoint Presentation</vt:lpstr>
      <vt:lpstr>What we need to know:</vt:lpstr>
      <vt:lpstr>COHERENT</vt:lpstr>
      <vt:lpstr>PowerPoint Presentation</vt:lpstr>
      <vt:lpstr>Working to find out</vt:lpstr>
      <vt:lpstr>Do neutrino oscillations violate the CP symmetry?</vt:lpstr>
      <vt:lpstr>Do neutrino oscillations violate the CP symmetry?</vt:lpstr>
      <vt:lpstr>Anomalies (aka hints for sterile neutrinos)</vt:lpstr>
      <vt:lpstr>Anomalies (aka hints for sterile neutrinos)</vt:lpstr>
      <vt:lpstr>Anomalies (aka hints for sterile neutrinos)</vt:lpstr>
      <vt:lpstr>Anomalies (aka hints for sterile neutrinos)</vt:lpstr>
      <vt:lpstr>Ordering of neutrino mass eigenstates</vt:lpstr>
      <vt:lpstr>Ordering of neutrino mass eigenstates</vt:lpstr>
      <vt:lpstr>Dirac or Majorana?</vt:lpstr>
      <vt:lpstr>Taking stock</vt:lpstr>
      <vt:lpstr>The capability to obtain enlightenment</vt:lpstr>
      <vt:lpstr>Novel detector techiques</vt:lpstr>
      <vt:lpstr>Novel detector techiques</vt:lpstr>
      <vt:lpstr>PowerPoint Presentation</vt:lpstr>
      <vt:lpstr>PowerPoint Presentation</vt:lpstr>
      <vt:lpstr>PowerPoint Presentation</vt:lpstr>
      <vt:lpstr>ICFA Neutrino Panel Roadmap</vt:lpstr>
      <vt:lpstr>And finally …</vt:lpstr>
      <vt:lpstr>And finally …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summary</dc:title>
  <dc:creator>Microsoft Office User</dc:creator>
  <cp:lastModifiedBy>Microsoft Office User</cp:lastModifiedBy>
  <cp:revision>45</cp:revision>
  <dcterms:created xsi:type="dcterms:W3CDTF">2017-08-17T11:32:37Z</dcterms:created>
  <dcterms:modified xsi:type="dcterms:W3CDTF">2017-08-18T06:02:42Z</dcterms:modified>
</cp:coreProperties>
</file>